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6" r:id="rId4"/>
    <p:sldId id="263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60" r:id="rId14"/>
    <p:sldId id="259" r:id="rId15"/>
    <p:sldId id="277" r:id="rId16"/>
    <p:sldId id="266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тарева Елена Геннадьевна" initials="КЕ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99416" autoAdjust="0"/>
  </p:normalViewPr>
  <p:slideViewPr>
    <p:cSldViewPr showGuides="1">
      <p:cViewPr>
        <p:scale>
          <a:sx n="100" d="100"/>
          <a:sy n="100" d="100"/>
        </p:scale>
        <p:origin x="-276" y="-216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29T17:54:47.74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C78-071B-47FE-8869-7966E43534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3EDCC-6D39-46F3-BD31-FBBBEB8B3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8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3EDCC-6D39-46F3-BD31-FBBBEB8B3E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1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=""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=""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10" Type="http://schemas.openxmlformats.org/officeDocument/2006/relationships/hyperlink" Target="https://invite.viber.com/?g=GkCyNrhfSkmRXWx9yfweFoRHPQk0ma83" TargetMode="Externa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9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43094" y="-81000"/>
            <a:ext cx="7512001" cy="7065000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15612" y="2737381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295899">
            <a:off x="7057538" y="-293964"/>
            <a:ext cx="559194" cy="5182495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01000" y="198900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14602" y="275645"/>
            <a:ext cx="5634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Предпринимателям!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136873" y="2173571"/>
            <a:ext cx="5872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Как участвовать в ОРВ на Портале для публичного обсуждения проектов нормативных правовых актов Ханты-Мансийского автономного округа – Югры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D6F87E-0166-4134-9916-750B7725F976}"/>
              </a:ext>
            </a:extLst>
          </p:cNvPr>
          <p:cNvSpPr txBox="1"/>
          <p:nvPr/>
        </p:nvSpPr>
        <p:spPr>
          <a:xfrm>
            <a:off x="256224" y="3939835"/>
            <a:ext cx="4039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http://</a:t>
            </a:r>
            <a:r>
              <a:rPr lang="en-US" sz="2000" b="1" dirty="0" smtClean="0">
                <a:solidFill>
                  <a:schemeClr val="bg1"/>
                </a:solidFill>
              </a:rPr>
              <a:t>regulation.admhmao.ru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B2A515E-8994-46E5-928C-D269B443311E}"/>
              </a:ext>
            </a:extLst>
          </p:cNvPr>
          <p:cNvSpPr/>
          <p:nvPr/>
        </p:nvSpPr>
        <p:spPr>
          <a:xfrm>
            <a:off x="391238" y="5071261"/>
            <a:ext cx="4384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группа «Оценка регулирующего воздействия в Югре»  </a:t>
            </a:r>
          </a:p>
          <a:p>
            <a:r>
              <a:rPr lang="ru-RU" dirty="0">
                <a:solidFill>
                  <a:schemeClr val="bg1"/>
                </a:solidFill>
              </a:rPr>
              <a:t>в социальной сети «</a:t>
            </a:r>
            <a:r>
              <a:rPr lang="ru-RU" dirty="0" err="1">
                <a:solidFill>
                  <a:schemeClr val="bg1"/>
                </a:solidFill>
              </a:rPr>
              <a:t>ВКонтакте</a:t>
            </a:r>
            <a:r>
              <a:rPr lang="ru-RU" dirty="0">
                <a:solidFill>
                  <a:schemeClr val="bg1"/>
                </a:solidFill>
              </a:rPr>
              <a:t>» </a:t>
            </a:r>
          </a:p>
        </p:txBody>
      </p:sp>
      <p:pic>
        <p:nvPicPr>
          <p:cNvPr id="19" name="Picture 3" descr="C:\Users\KOLOMOETSEV\Desktop\simple_blue_c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8" y="4551752"/>
            <a:ext cx="2461543" cy="4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53" y="4876660"/>
            <a:ext cx="1697406" cy="194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00" y="291852"/>
            <a:ext cx="11250000" cy="858875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+mn-lt"/>
              </a:rPr>
              <a:t>Чтобы оставить отзыв: </a:t>
            </a:r>
            <a:endParaRPr lang="ru-RU" sz="3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2300" y="6333141"/>
            <a:ext cx="4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2050" name="Picture 2" descr="C:\Users\postnikovaKS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0" y="1066331"/>
            <a:ext cx="11176000" cy="545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736000" y="504000"/>
            <a:ext cx="3105000" cy="765000"/>
          </a:xfrm>
          <a:prstGeom prst="wedgeRoundRectCallout">
            <a:avLst>
              <a:gd name="adj1" fmla="val 106167"/>
              <a:gd name="adj2" fmla="val 130980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3. В открывшемся окне </a:t>
            </a:r>
            <a:r>
              <a:rPr lang="ru-RU" sz="1400" dirty="0" smtClean="0"/>
              <a:t>кликни на </a:t>
            </a:r>
            <a:r>
              <a:rPr lang="ru-RU" sz="1400" dirty="0"/>
              <a:t>кнопку «Добавить предложение</a:t>
            </a:r>
            <a:r>
              <a:rPr lang="ru-RU" sz="1400" dirty="0" smtClean="0"/>
              <a:t>»!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2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000" y="291852"/>
            <a:ext cx="11250000" cy="858875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+mn-lt"/>
              </a:rPr>
              <a:t>Чтобы оставить отзыв: </a:t>
            </a:r>
            <a:r>
              <a:rPr lang="ru-RU" sz="3400" dirty="0">
                <a:latin typeface="+mn-lt"/>
              </a:rPr>
              <a:t>4. </a:t>
            </a:r>
            <a:r>
              <a:rPr lang="ru-RU" sz="3400" dirty="0" smtClean="0">
                <a:latin typeface="+mn-lt"/>
              </a:rPr>
              <a:t>Ответь </a:t>
            </a:r>
            <a:r>
              <a:rPr lang="ru-RU" sz="3400" dirty="0">
                <a:latin typeface="+mn-lt"/>
              </a:rPr>
              <a:t>на вопросы </a:t>
            </a:r>
            <a:r>
              <a:rPr lang="ru-RU" sz="3400" dirty="0" smtClean="0">
                <a:latin typeface="+mn-lt"/>
              </a:rPr>
              <a:t>опросного листа, нажми кнопку «Сохранить»</a:t>
            </a:r>
            <a:endParaRPr lang="ru-RU" sz="3400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0" y="1269000"/>
            <a:ext cx="6885000" cy="43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8255196" y="1449000"/>
            <a:ext cx="3285804" cy="900000"/>
          </a:xfrm>
          <a:prstGeom prst="wedgeRoundRectCallout">
            <a:avLst>
              <a:gd name="adj1" fmla="val -81419"/>
              <a:gd name="adj2" fmla="val 45567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Оставь комментарий </a:t>
            </a:r>
            <a:br>
              <a:rPr lang="ru-RU" dirty="0" smtClean="0"/>
            </a:br>
            <a:r>
              <a:rPr lang="ru-RU" dirty="0" smtClean="0"/>
              <a:t>в текстовом поле </a:t>
            </a:r>
          </a:p>
          <a:p>
            <a:pPr algn="ctr"/>
            <a:r>
              <a:rPr lang="ru-RU" dirty="0" smtClean="0"/>
              <a:t>(способ 1)</a:t>
            </a:r>
            <a:endParaRPr lang="ru-RU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8423400" y="3879000"/>
            <a:ext cx="3105000" cy="1035000"/>
          </a:xfrm>
          <a:prstGeom prst="wedgeRoundRectCallout">
            <a:avLst>
              <a:gd name="adj1" fmla="val -216855"/>
              <a:gd name="adj2" fmla="val 33971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Прикрепи файл (способ 2)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72300" y="6333141"/>
            <a:ext cx="4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6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459000"/>
            <a:ext cx="11340000" cy="1170000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latin typeface="+mn-lt"/>
              </a:rPr>
              <a:t>Отслеживание статуса рассмотрения мнения</a:t>
            </a:r>
            <a:r>
              <a:rPr lang="ru-RU" sz="3800" dirty="0">
                <a:latin typeface="+mn-lt"/>
              </a:rPr>
              <a:t>: в</a:t>
            </a:r>
            <a:r>
              <a:rPr lang="ru-RU" sz="3800" dirty="0" smtClean="0">
                <a:latin typeface="+mn-lt"/>
              </a:rPr>
              <a:t>ойди </a:t>
            </a:r>
            <a:r>
              <a:rPr lang="ru-RU" sz="3800" dirty="0">
                <a:latin typeface="+mn-lt"/>
              </a:rPr>
              <a:t>в свой аккаунт на Портале, нажми на кнопку «Рабочий стол», открой вкладку «Текст».</a:t>
            </a: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6121" y="928657"/>
            <a:ext cx="5329880" cy="815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dirty="0"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71000" y="2619000"/>
            <a:ext cx="192642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2300" y="6333141"/>
            <a:ext cx="4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2050" name="Picture 2" descr="C:\Users\postnikova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0" y="1573499"/>
            <a:ext cx="7155000" cy="49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51000" y="4239000"/>
            <a:ext cx="3706686" cy="175822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Во </a:t>
            </a:r>
            <a:r>
              <a:rPr lang="ru-RU" sz="1400" dirty="0"/>
              <a:t>вкладке «Текст» отображаются проекты участником обсуждения которых Вы являетесь, с указанием  этапа разработки (например: «Идет обсуждение»)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90734" y="2103113"/>
            <a:ext cx="3706686" cy="175822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Внимание!  Мнение по проекту </a:t>
            </a:r>
            <a:br>
              <a:rPr lang="ru-RU" sz="1400" dirty="0" smtClean="0"/>
            </a:br>
            <a:r>
              <a:rPr lang="ru-RU" sz="1400" dirty="0" smtClean="0"/>
              <a:t>не отображается на «рабочем столе» </a:t>
            </a:r>
            <a:br>
              <a:rPr lang="ru-RU" sz="1400" dirty="0" smtClean="0"/>
            </a:br>
            <a:r>
              <a:rPr lang="ru-RU" sz="1400" dirty="0" smtClean="0"/>
              <a:t>до его рассмотрения разработчиком проекта. Информация о статусе рассмотрения мнения поступит на адрес электронной почты, указанный при </a:t>
            </a:r>
            <a:r>
              <a:rPr lang="ru-RU" sz="1400" dirty="0" smtClean="0"/>
              <a:t>регистрации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097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AFA92017-5A71-43DE-962B-93D81B320387}"/>
              </a:ext>
            </a:extLst>
          </p:cNvPr>
          <p:cNvSpPr/>
          <p:nvPr/>
        </p:nvSpPr>
        <p:spPr>
          <a:xfrm>
            <a:off x="5794345" y="1793991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="" xmlns:a16="http://schemas.microsoft.com/office/drawing/2014/main" id="{BC85A074-3F9D-437C-B2DE-DCAF80B82D5A}"/>
              </a:ext>
            </a:extLst>
          </p:cNvPr>
          <p:cNvSpPr/>
          <p:nvPr/>
        </p:nvSpPr>
        <p:spPr>
          <a:xfrm>
            <a:off x="5881986" y="5242971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6636684" y="3554430"/>
            <a:ext cx="5580000" cy="130500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E52F0E5-A701-46B7-93E6-826C2E6D14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5651" y="3118194"/>
            <a:ext cx="2177475" cy="2177475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="" xmlns:a16="http://schemas.microsoft.com/office/drawing/2014/main" id="{E48D25B4-3BD1-409A-ABE9-E2BD6382D55C}"/>
              </a:ext>
            </a:extLst>
          </p:cNvPr>
          <p:cNvSpPr/>
          <p:nvPr/>
        </p:nvSpPr>
        <p:spPr>
          <a:xfrm rot="13602773">
            <a:off x="2742816" y="2802971"/>
            <a:ext cx="3065550" cy="3065550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BBD38C4-87A6-472B-A1E5-7BA8A19CE3CA}"/>
              </a:ext>
            </a:extLst>
          </p:cNvPr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DA7B5BD2-9D27-4CD1-ACBA-82892017AE9A}"/>
              </a:ext>
            </a:extLst>
          </p:cNvPr>
          <p:cNvCxnSpPr>
            <a:cxnSpLocks/>
          </p:cNvCxnSpPr>
          <p:nvPr/>
        </p:nvCxnSpPr>
        <p:spPr>
          <a:xfrm flipH="1">
            <a:off x="4204388" y="2450035"/>
            <a:ext cx="1580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16A0C5CE-244C-4B48-A069-27A5659DE144}"/>
              </a:ext>
            </a:extLst>
          </p:cNvPr>
          <p:cNvCxnSpPr>
            <a:cxnSpLocks/>
          </p:cNvCxnSpPr>
          <p:nvPr/>
        </p:nvCxnSpPr>
        <p:spPr>
          <a:xfrm flipV="1">
            <a:off x="4204388" y="2465481"/>
            <a:ext cx="0" cy="6808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79F0EC7B-122C-4BF7-B14B-31EE9F64ED92}"/>
              </a:ext>
            </a:extLst>
          </p:cNvPr>
          <p:cNvCxnSpPr>
            <a:cxnSpLocks/>
          </p:cNvCxnSpPr>
          <p:nvPr/>
        </p:nvCxnSpPr>
        <p:spPr>
          <a:xfrm flipV="1">
            <a:off x="4204389" y="5242971"/>
            <a:ext cx="0" cy="6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1112A4B0-0625-4DC7-9A07-534D4B4AE1C5}"/>
              </a:ext>
            </a:extLst>
          </p:cNvPr>
          <p:cNvCxnSpPr>
            <a:cxnSpLocks/>
          </p:cNvCxnSpPr>
          <p:nvPr/>
        </p:nvCxnSpPr>
        <p:spPr>
          <a:xfrm flipH="1">
            <a:off x="4204389" y="5895472"/>
            <a:ext cx="16059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94065879-2B31-4C19-93D2-8D6A19BBA4B3}"/>
              </a:ext>
            </a:extLst>
          </p:cNvPr>
          <p:cNvCxnSpPr>
            <a:cxnSpLocks/>
          </p:cNvCxnSpPr>
          <p:nvPr/>
        </p:nvCxnSpPr>
        <p:spPr>
          <a:xfrm flipH="1">
            <a:off x="5258875" y="4206931"/>
            <a:ext cx="12480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1DEBDAE-0271-4E96-AD2B-AB9A7B8E4D82}"/>
              </a:ext>
            </a:extLst>
          </p:cNvPr>
          <p:cNvSpPr txBox="1"/>
          <p:nvPr/>
        </p:nvSpPr>
        <p:spPr>
          <a:xfrm>
            <a:off x="6186285" y="1875044"/>
            <a:ext cx="399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АРГУМЕНТИРУЙ ПОЗИЦИЮ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B69FDBA-6C82-48DD-8357-849CD4438F8E}"/>
              </a:ext>
            </a:extLst>
          </p:cNvPr>
          <p:cNvSpPr/>
          <p:nvPr/>
        </p:nvSpPr>
        <p:spPr>
          <a:xfrm>
            <a:off x="6249392" y="2369831"/>
            <a:ext cx="4196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 точки зрения федерального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и регионального законодательства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1ADBEEB-2426-410C-A0FD-EF2B0C1DA159}"/>
              </a:ext>
            </a:extLst>
          </p:cNvPr>
          <p:cNvSpPr txBox="1"/>
          <p:nvPr/>
        </p:nvSpPr>
        <p:spPr>
          <a:xfrm>
            <a:off x="6249392" y="5315804"/>
            <a:ext cx="448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ПРИМЕНЯЙ КАЛЬКУЛЯТОР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3B9475B0-AB54-4CBC-B18C-43CE147F75FA}"/>
              </a:ext>
            </a:extLst>
          </p:cNvPr>
          <p:cNvSpPr/>
          <p:nvPr/>
        </p:nvSpPr>
        <p:spPr>
          <a:xfrm>
            <a:off x="6249392" y="5803229"/>
            <a:ext cx="4196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для количественной оценки выгод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издержек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E97FD21-1C94-4BD0-A542-AE928603430D}"/>
              </a:ext>
            </a:extLst>
          </p:cNvPr>
          <p:cNvSpPr txBox="1"/>
          <p:nvPr/>
        </p:nvSpPr>
        <p:spPr>
          <a:xfrm>
            <a:off x="7198833" y="3554431"/>
            <a:ext cx="417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</a:t>
            </a:r>
            <a:r>
              <a:rPr lang="ru-RU" sz="2400" b="1" dirty="0">
                <a:solidFill>
                  <a:schemeClr val="bg1"/>
                </a:solidFill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</a:rPr>
              <a:t>СТАВЛЯЙ </a:t>
            </a:r>
            <a:r>
              <a:rPr lang="ru-RU" sz="2400" b="1" dirty="0">
                <a:solidFill>
                  <a:schemeClr val="bg1"/>
                </a:solidFill>
              </a:rPr>
              <a:t>СВЕДЕНИЯ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C2A33362-F562-4B94-A970-2D0949FF2643}"/>
              </a:ext>
            </a:extLst>
          </p:cNvPr>
          <p:cNvSpPr/>
          <p:nvPr/>
        </p:nvSpPr>
        <p:spPr>
          <a:xfrm>
            <a:off x="6983578" y="4043358"/>
            <a:ext cx="4196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наличии положительных </a:t>
            </a: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отрицательных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последствий для бизнеса и инвесторов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D90C2EB-832E-45A7-92F5-A6C06A33B1A0}"/>
              </a:ext>
            </a:extLst>
          </p:cNvPr>
          <p:cNvSpPr txBox="1"/>
          <p:nvPr/>
        </p:nvSpPr>
        <p:spPr>
          <a:xfrm>
            <a:off x="291000" y="279000"/>
            <a:ext cx="119167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Повлиять на принятие НПА – это реально! </a:t>
            </a:r>
            <a:endParaRPr lang="ru-RU" sz="34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D90C2EB-832E-45A7-92F5-A6C06A33B1A0}"/>
              </a:ext>
            </a:extLst>
          </p:cNvPr>
          <p:cNvSpPr txBox="1"/>
          <p:nvPr/>
        </p:nvSpPr>
        <p:spPr>
          <a:xfrm>
            <a:off x="2808784" y="1022295"/>
            <a:ext cx="865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Главное запомни три важных правила: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72300" y="6333141"/>
            <a:ext cx="4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6394095" y="-354265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4641529" y="2895559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7656259" y="279939"/>
            <a:ext cx="45156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/>
              <a:t>Стать участником публичных консультаций просто:</a:t>
            </a:r>
            <a:endParaRPr lang="ru-RU" sz="3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D6F87E-0166-4134-9916-750B7725F976}"/>
              </a:ext>
            </a:extLst>
          </p:cNvPr>
          <p:cNvSpPr txBox="1"/>
          <p:nvPr/>
        </p:nvSpPr>
        <p:spPr>
          <a:xfrm>
            <a:off x="7620250" y="2130055"/>
            <a:ext cx="4348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одпишись на группу в социальной сети «</a:t>
            </a:r>
            <a:r>
              <a:rPr lang="ru-RU" sz="2000" b="1" dirty="0" err="1" smtClean="0"/>
              <a:t>Вконтакте</a:t>
            </a:r>
            <a:r>
              <a:rPr lang="ru-RU" sz="2000" b="1" dirty="0" smtClean="0"/>
              <a:t>»</a:t>
            </a:r>
            <a:r>
              <a:rPr lang="en-US" sz="2000" b="1" dirty="0" smtClean="0"/>
              <a:t> </a:t>
            </a:r>
            <a:r>
              <a:rPr lang="ru-RU" sz="2000" b="1" dirty="0" smtClean="0"/>
              <a:t>(</a:t>
            </a:r>
            <a:r>
              <a:rPr lang="en-US" sz="2000" b="1" dirty="0" smtClean="0"/>
              <a:t>vk.com/</a:t>
            </a:r>
            <a:r>
              <a:rPr lang="en-US" sz="2000" b="1" dirty="0" err="1" smtClean="0"/>
              <a:t>orv.ugra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3BB1D6-E231-4678-9474-D55302BD119A}"/>
              </a:ext>
            </a:extLst>
          </p:cNvPr>
          <p:cNvSpPr/>
          <p:nvPr/>
        </p:nvSpPr>
        <p:spPr>
          <a:xfrm>
            <a:off x="6924815" y="2843802"/>
            <a:ext cx="50100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получай информацию о предлагаемых к принятию </a:t>
            </a:r>
            <a:r>
              <a:rPr lang="ru-RU" dirty="0" smtClean="0"/>
              <a:t>законах, постановлениях, приказах, затрагивающих вопросы осуществления предпринимательской и инвестиционной деятельности;</a:t>
            </a:r>
            <a:endParaRPr lang="ru-RU" dirty="0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F271B7CF-FCA9-45E8-AE2A-8C25FB47E635}"/>
              </a:ext>
            </a:extLst>
          </p:cNvPr>
          <p:cNvSpPr/>
          <p:nvPr/>
        </p:nvSpPr>
        <p:spPr>
          <a:xfrm>
            <a:off x="-789000" y="-61730"/>
            <a:ext cx="8116146" cy="7047694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5856F1-A42E-4DC0-9EAC-D45ADF422359}"/>
              </a:ext>
            </a:extLst>
          </p:cNvPr>
          <p:cNvSpPr txBox="1"/>
          <p:nvPr/>
        </p:nvSpPr>
        <p:spPr>
          <a:xfrm>
            <a:off x="6440289" y="4439213"/>
            <a:ext cx="53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открой обсуждаемый документ по предлагаемой в новостях группы ссылке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6D7AD0D-6B8D-4BB1-9DEE-1E2C95B11DDF}"/>
              </a:ext>
            </a:extLst>
          </p:cNvPr>
          <p:cNvSpPr/>
          <p:nvPr/>
        </p:nvSpPr>
        <p:spPr>
          <a:xfrm>
            <a:off x="6440289" y="5135344"/>
            <a:ext cx="4734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оставляй отзывы к документу*.</a:t>
            </a:r>
            <a:endParaRPr lang="ru-RU" dirty="0"/>
          </a:p>
        </p:txBody>
      </p:sp>
      <p:sp>
        <p:nvSpPr>
          <p:cNvPr id="34" name="Шестиугольник 33">
            <a:extLst>
              <a:ext uri="{FF2B5EF4-FFF2-40B4-BE49-F238E27FC236}">
                <a16:creationId xmlns="" xmlns:a16="http://schemas.microsoft.com/office/drawing/2014/main" id="{556195F2-9C1C-44F4-8C58-0CB609F0B339}"/>
              </a:ext>
            </a:extLst>
          </p:cNvPr>
          <p:cNvSpPr/>
          <p:nvPr/>
        </p:nvSpPr>
        <p:spPr>
          <a:xfrm>
            <a:off x="6946231" y="224663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>
            <a:extLst>
              <a:ext uri="{FF2B5EF4-FFF2-40B4-BE49-F238E27FC236}">
                <a16:creationId xmlns="" xmlns:a16="http://schemas.microsoft.com/office/drawing/2014/main" id="{1B841FDA-3659-4D49-BB4F-6790B62FAE35}"/>
              </a:ext>
            </a:extLst>
          </p:cNvPr>
          <p:cNvSpPr/>
          <p:nvPr/>
        </p:nvSpPr>
        <p:spPr>
          <a:xfrm>
            <a:off x="5809019" y="4558543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A5DA415-52AA-4D2E-825B-CC3A7FF79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59963" y="2303998"/>
            <a:ext cx="360000" cy="36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B3FAAAA-9773-48EA-8F05-A74461D9FB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5861" y="4613156"/>
            <a:ext cx="360000" cy="3600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000" y="144000"/>
            <a:ext cx="1404359" cy="160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6D7AD0D-6B8D-4BB1-9DEE-1E2C95B11DDF}"/>
              </a:ext>
            </a:extLst>
          </p:cNvPr>
          <p:cNvSpPr/>
          <p:nvPr/>
        </p:nvSpPr>
        <p:spPr>
          <a:xfrm>
            <a:off x="4724104" y="6176662"/>
            <a:ext cx="72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 оставлять отзывы может только авторизованный пользователь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472300" y="6333141"/>
            <a:ext cx="4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51000" y="5504676"/>
            <a:ext cx="6818104" cy="7593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Получай информацию в </a:t>
            </a:r>
            <a:r>
              <a:rPr lang="ru-RU" dirty="0"/>
              <a:t>группе в </a:t>
            </a:r>
            <a:r>
              <a:rPr lang="ru-RU" dirty="0" err="1" smtClean="0"/>
              <a:t>Viber</a:t>
            </a:r>
            <a:r>
              <a:rPr lang="ru-RU" dirty="0" smtClean="0"/>
              <a:t> «ОРВ </a:t>
            </a:r>
            <a:r>
              <a:rPr lang="ru-RU" dirty="0"/>
              <a:t>в </a:t>
            </a:r>
            <a:r>
              <a:rPr lang="ru-RU" dirty="0" smtClean="0"/>
              <a:t>Югре» </a:t>
            </a:r>
            <a:r>
              <a:rPr lang="ru-RU" dirty="0">
                <a:hlinkClick r:id="rId10"/>
              </a:rPr>
              <a:t>https://invite.viber.com/?</a:t>
            </a:r>
            <a:r>
              <a:rPr lang="ru-RU" dirty="0" smtClean="0">
                <a:hlinkClick r:id="rId10"/>
              </a:rPr>
              <a:t>g=GkCyNrhfSkmRXWx9yfweFoRHPQk0ma83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33391"/>
              </p:ext>
            </p:extLst>
          </p:nvPr>
        </p:nvGraphicFramePr>
        <p:xfrm>
          <a:off x="336000" y="549000"/>
          <a:ext cx="11385000" cy="6164999"/>
        </p:xfrm>
        <a:graphic>
          <a:graphicData uri="http://schemas.openxmlformats.org/drawingml/2006/table">
            <a:tbl>
              <a:tblPr/>
              <a:tblGrid>
                <a:gridCol w="440754"/>
                <a:gridCol w="5720540"/>
                <a:gridCol w="2658706"/>
                <a:gridCol w="2565000"/>
              </a:tblGrid>
              <a:tr h="3928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Тебе помогут: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Телефон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Электронная почта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>
                        <a:alpha val="0"/>
                      </a:srgbClr>
                    </a:solidFill>
                  </a:tcPr>
                </a:tc>
              </a:tr>
              <a:tr h="539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Уполномоченный по защите прав предпринимателей 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 Ханты-Мансийском автономном округе – Югре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8 (3467) 32-21-40, 32-21-52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biz86@admhmao.ru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Департамент экономического развития </a:t>
                      </a:r>
                    </a:p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Ханты-Мансийского автономного округа – Югры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(3467) 36-01-90, доб. 4396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KotarevaEG@admhmao.ru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Союз «Торгово-промышленная палата Ханты-Мансийского автономного округа – Югры» 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8 (3467) 37-18-88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tpphmao@tpphmao.ru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08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Саморегулируемая организация «Союз строителей Югры»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 (3467) 36-16-20, 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36-16-21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ssu2@mail.ru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60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Ханты-Мансийское региональное отделение Общероссийской общественной организации малого и среднего предпринимательства «Опора России»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8 (3466) 48-80-05, 48-83-01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newfox@mail.ru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60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Региональное отделение общероссийской общественной организации «Российский союз промышленников и предпринимателей»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8 (3467) 37-16-00, 37-16-06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rabotahmao@yandex.ru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0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Ханты-Мансийское окружное региональное отделение Общероссийской общественной организации «Деловая Россия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 (3467) 32-77-76,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33-77-17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deloros-hmao@mail.ru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Союз «Сургутская торгово-промышленная палата»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8 922 25 32 001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tpp@tppsurgut.ru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8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Союз 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Нижневартовская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торгово-промышленная палата»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 (3466) 48-06-05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tppnv@tppnv.ru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9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Союз 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Няганская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торгово-промышленная палата»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 (34672) 6-14-12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mail@uncci.ru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Заголовок 6">
            <a:extLst>
              <a:ext uri="{FF2B5EF4-FFF2-40B4-BE49-F238E27FC236}">
                <a16:creationId xmlns="" xmlns:a16="http://schemas.microsoft.com/office/drawing/2014/main" id="{3CDD6A44-ABD1-4B59-A40D-F4BB1776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89000"/>
            <a:ext cx="11385000" cy="31500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>
                <a:latin typeface="+mn-lt"/>
              </a:rPr>
              <a:t>СООБЩИ О ЗАКОНАХ, ПОСТАНОВЛЕНИЯХ, </a:t>
            </a:r>
            <a:r>
              <a:rPr lang="ru-RU" sz="1600" b="1" dirty="0" smtClean="0">
                <a:latin typeface="+mn-lt"/>
              </a:rPr>
              <a:t>ПРИКАЗАХ</a:t>
            </a:r>
            <a:r>
              <a:rPr lang="ru-RU" sz="1600" b="1" dirty="0">
                <a:latin typeface="+mn-lt"/>
              </a:rPr>
              <a:t>, </a:t>
            </a:r>
            <a:r>
              <a:rPr lang="ru-RU" sz="1600" b="1" dirty="0" smtClean="0">
                <a:latin typeface="+mn-lt"/>
              </a:rPr>
              <a:t>ЗАТРУДНЯЮЩИХ </a:t>
            </a:r>
            <a:r>
              <a:rPr lang="ru-RU" sz="1600" b="1" dirty="0">
                <a:latin typeface="+mn-lt"/>
              </a:rPr>
              <a:t>ВЕДЕНИЕ БИЗНЕСА:</a:t>
            </a:r>
          </a:p>
        </p:txBody>
      </p:sp>
    </p:spTree>
    <p:extLst>
      <p:ext uri="{BB962C8B-B14F-4D97-AF65-F5344CB8AC3E}">
        <p14:creationId xmlns:p14="http://schemas.microsoft.com/office/powerpoint/2010/main" val="74386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FFD0F1-A8A3-42C9-B720-DC92A4B978A6}"/>
              </a:ext>
            </a:extLst>
          </p:cNvPr>
          <p:cNvSpPr/>
          <p:nvPr/>
        </p:nvSpPr>
        <p:spPr>
          <a:xfrm>
            <a:off x="-1" y="3068638"/>
            <a:ext cx="4386001" cy="865933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35478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28684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86273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314723" y="3011241"/>
            <a:ext cx="4701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Участвовать в ОРВ выгодно!  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8B7404-5B1E-454B-9143-37B12EAA7828}"/>
              </a:ext>
            </a:extLst>
          </p:cNvPr>
          <p:cNvSpPr txBox="1"/>
          <p:nvPr/>
        </p:nvSpPr>
        <p:spPr>
          <a:xfrm>
            <a:off x="1272321" y="176266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Целесообразность: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3BAE0C-219F-4C00-B25C-58B34363EC13}"/>
              </a:ext>
            </a:extLst>
          </p:cNvPr>
          <p:cNvSpPr/>
          <p:nvPr/>
        </p:nvSpPr>
        <p:spPr>
          <a:xfrm>
            <a:off x="1297806" y="2206359"/>
            <a:ext cx="4888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Действительно ли существует проблема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требуется принятие нового акта (закона, постановления, приказа </a:t>
            </a:r>
            <a:r>
              <a:rPr lang="ru-RU" dirty="0" smtClean="0"/>
              <a:t>и </a:t>
            </a:r>
            <a:r>
              <a:rPr lang="ru-RU" dirty="0"/>
              <a:t>др.)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0B1C8BEE-44EE-43C4-BE09-B00C937127CC}"/>
              </a:ext>
            </a:extLst>
          </p:cNvPr>
          <p:cNvSpPr/>
          <p:nvPr/>
        </p:nvSpPr>
        <p:spPr>
          <a:xfrm>
            <a:off x="730720" y="172901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5372513-778F-4AA9-B6A9-CBDCCBF2DD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452" y="1802234"/>
            <a:ext cx="360000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D351E3-07F6-4C1A-9469-0436585956E7}"/>
              </a:ext>
            </a:extLst>
          </p:cNvPr>
          <p:cNvSpPr txBox="1"/>
          <p:nvPr/>
        </p:nvSpPr>
        <p:spPr>
          <a:xfrm>
            <a:off x="1271056" y="333846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Эффективность:</a:t>
            </a:r>
            <a:endParaRPr lang="ru-RU" sz="2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091FCA7-1A0A-4F7B-9FEB-74BC15051BE6}"/>
              </a:ext>
            </a:extLst>
          </p:cNvPr>
          <p:cNvSpPr/>
          <p:nvPr/>
        </p:nvSpPr>
        <p:spPr>
          <a:xfrm>
            <a:off x="1288816" y="3693296"/>
            <a:ext cx="4576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Действительно ли существует проблема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требуется принятие нового акта (закона, постановления, приказа </a:t>
            </a:r>
            <a:r>
              <a:rPr lang="ru-RU" dirty="0" smtClean="0"/>
              <a:t>и </a:t>
            </a:r>
            <a:r>
              <a:rPr lang="ru-RU" dirty="0"/>
              <a:t>др.)</a:t>
            </a:r>
          </a:p>
        </p:txBody>
      </p:sp>
      <p:sp>
        <p:nvSpPr>
          <p:cNvPr id="11" name="Шестиугольник 10">
            <a:extLst>
              <a:ext uri="{FF2B5EF4-FFF2-40B4-BE49-F238E27FC236}">
                <a16:creationId xmlns="" xmlns:a16="http://schemas.microsoft.com/office/drawing/2014/main" id="{B2797BE5-D4C6-48B7-A238-05BCC384657F}"/>
              </a:ext>
            </a:extLst>
          </p:cNvPr>
          <p:cNvSpPr/>
          <p:nvPr/>
        </p:nvSpPr>
        <p:spPr>
          <a:xfrm>
            <a:off x="690885" y="3298112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327" y="3371329"/>
            <a:ext cx="360000" cy="3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CD0F59-A28A-4ED6-837E-EC4C90E60049}"/>
              </a:ext>
            </a:extLst>
          </p:cNvPr>
          <p:cNvSpPr txBox="1"/>
          <p:nvPr/>
        </p:nvSpPr>
        <p:spPr>
          <a:xfrm>
            <a:off x="1325616" y="486014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Соразмерность:</a:t>
            </a:r>
            <a:endParaRPr lang="ru-RU" sz="20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8251AAB-297B-410B-B753-4AB25736ED42}"/>
              </a:ext>
            </a:extLst>
          </p:cNvPr>
          <p:cNvSpPr/>
          <p:nvPr/>
        </p:nvSpPr>
        <p:spPr>
          <a:xfrm>
            <a:off x="1297807" y="5260256"/>
            <a:ext cx="4567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Насколько точно подобраны механизмы регулирования, не принесет ли проект акта больше вреда, чем </a:t>
            </a:r>
            <a:r>
              <a:rPr lang="ru-RU" dirty="0" smtClean="0"/>
              <a:t>пользы</a:t>
            </a:r>
            <a:endParaRPr lang="ru-RU" dirty="0"/>
          </a:p>
        </p:txBody>
      </p:sp>
      <p:sp>
        <p:nvSpPr>
          <p:cNvPr id="15" name="Шестиугольник 14">
            <a:extLst>
              <a:ext uri="{FF2B5EF4-FFF2-40B4-BE49-F238E27FC236}">
                <a16:creationId xmlns="" xmlns:a16="http://schemas.microsoft.com/office/drawing/2014/main" id="{F5123C87-61F3-4D25-B595-D69417829DBF}"/>
              </a:ext>
            </a:extLst>
          </p:cNvPr>
          <p:cNvSpPr/>
          <p:nvPr/>
        </p:nvSpPr>
        <p:spPr>
          <a:xfrm>
            <a:off x="730322" y="4821504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640" y="4893616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685278" y="405578"/>
            <a:ext cx="107657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/>
              <a:t>Оценка регулирующего воздействия (ОРВ) – </a:t>
            </a:r>
            <a:br>
              <a:rPr lang="ru-RU" sz="3400" dirty="0" smtClean="0"/>
            </a:br>
            <a:r>
              <a:rPr lang="ru-RU" sz="3400" dirty="0" smtClean="0">
                <a:solidFill>
                  <a:schemeClr val="accent2"/>
                </a:solidFill>
              </a:rPr>
              <a:t>это проверка предлагаемого и действующего регулирования на:</a:t>
            </a:r>
            <a:endParaRPr lang="ru-RU" sz="3400" dirty="0">
              <a:solidFill>
                <a:schemeClr val="accent2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B608E83C-2F35-4258-B8BA-A12FE2C6896C}"/>
              </a:ext>
            </a:extLst>
          </p:cNvPr>
          <p:cNvGrpSpPr/>
          <p:nvPr/>
        </p:nvGrpSpPr>
        <p:grpSpPr>
          <a:xfrm>
            <a:off x="6816000" y="1892019"/>
            <a:ext cx="4733607" cy="4113733"/>
            <a:chOff x="6975027" y="2069853"/>
            <a:chExt cx="4002786" cy="3478614"/>
          </a:xfrm>
          <a:blipFill>
            <a:blip r:embed="rId8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="" xmlns:a16="http://schemas.microsoft.com/office/drawing/2014/main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="" xmlns:a16="http://schemas.microsoft.com/office/drawing/2014/main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="" xmlns:a16="http://schemas.microsoft.com/office/drawing/2014/main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="" xmlns:a16="http://schemas.microsoft.com/office/drawing/2014/main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="" xmlns:a16="http://schemas.microsoft.com/office/drawing/2014/main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="" xmlns:a16="http://schemas.microsoft.com/office/drawing/2014/main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="" xmlns:a16="http://schemas.microsoft.com/office/drawing/2014/main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72300" y="6333141"/>
            <a:ext cx="33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93200" y="234000"/>
            <a:ext cx="10515600" cy="736688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+mn-lt"/>
              </a:rPr>
              <a:t>Основы института ОРВ</a:t>
            </a:r>
            <a:endParaRPr lang="ru-RU" sz="3400" dirty="0">
              <a:latin typeface="+mn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7900" y="909000"/>
            <a:ext cx="2655000" cy="9562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14425" y="909000"/>
            <a:ext cx="6396150" cy="405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Эффективные публичные консультации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14425" y="1520625"/>
            <a:ext cx="6381000" cy="4233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Правовая и количественная оценка регулирования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6000" y="2124000"/>
            <a:ext cx="10800000" cy="42629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32250" y="2204668"/>
            <a:ext cx="84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предлагаемого и действующего регулирования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1000" y="2576925"/>
            <a:ext cx="4995000" cy="765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ОРВ проектов нормативных правовых актов, </a:t>
            </a:r>
            <a:r>
              <a:rPr lang="ru-RU" dirty="0" smtClean="0">
                <a:solidFill>
                  <a:schemeClr val="bg1"/>
                </a:solidFill>
              </a:rPr>
              <a:t>устанавливающих </a:t>
            </a:r>
            <a:r>
              <a:rPr lang="ru-RU" dirty="0">
                <a:solidFill>
                  <a:schemeClr val="bg1"/>
                </a:solidFill>
              </a:rPr>
              <a:t>(изменяющих, отменяющих):</a:t>
            </a:r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1000" y="2576925"/>
            <a:ext cx="4499999" cy="765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Экспертиза и оценка фактического воздействия нормативных правовых актов: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37900" y="3335325"/>
            <a:ext cx="5175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- обязательные требования, оценка соблюдения которых осуществляется в рамках государственного контроля (надзора), иных форм оценок и экспертиз;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- обязанности </a:t>
            </a:r>
            <a:r>
              <a:rPr lang="ru-RU" sz="1600" dirty="0">
                <a:solidFill>
                  <a:schemeClr val="bg1"/>
                </a:solidFill>
              </a:rPr>
              <a:t>и запреты для </a:t>
            </a:r>
            <a:r>
              <a:rPr lang="ru-RU" sz="1600" dirty="0" smtClean="0">
                <a:solidFill>
                  <a:schemeClr val="bg1"/>
                </a:solidFill>
              </a:rPr>
              <a:t>предпринимателей;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- ответственность предпринимателей и лиц, осуществляющих иную экономическую деятельность.</a:t>
            </a:r>
            <a:endParaRPr lang="ru-RU" sz="1600" dirty="0">
              <a:solidFill>
                <a:schemeClr val="bg1"/>
              </a:solidFill>
            </a:endParaRPr>
          </a:p>
          <a:p>
            <a:pPr indent="-285750">
              <a:buFontTx/>
              <a:buChar char="-"/>
            </a:pPr>
            <a:endParaRPr lang="ru-RU" sz="1400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3677401" y="1043999"/>
            <a:ext cx="1259999" cy="19139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3666000" y="1629000"/>
            <a:ext cx="1271400" cy="236287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1968166" y="1875187"/>
            <a:ext cx="197234" cy="19005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1472300" y="6333141"/>
            <a:ext cx="33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6000" y="3440041"/>
            <a:ext cx="490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4667250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Экспертиза </a:t>
            </a:r>
            <a:r>
              <a:rPr lang="ru-RU" sz="1600" dirty="0" err="1" smtClean="0">
                <a:solidFill>
                  <a:schemeClr val="bg1"/>
                </a:solidFill>
              </a:rPr>
              <a:t>НПА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85725">
              <a:buFontTx/>
              <a:buChar char="-"/>
              <a:tabLst>
                <a:tab pos="4667250" algn="l"/>
              </a:tabLst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при принятии которых </a:t>
            </a:r>
            <a:r>
              <a:rPr lang="ru-RU" sz="1600" dirty="0" err="1" smtClean="0">
                <a:solidFill>
                  <a:schemeClr val="bg1"/>
                </a:solidFill>
              </a:rPr>
              <a:t>ОРВ</a:t>
            </a:r>
            <a:r>
              <a:rPr lang="ru-RU" sz="1600" dirty="0" smtClean="0">
                <a:solidFill>
                  <a:schemeClr val="bg1"/>
                </a:solidFill>
              </a:rPr>
              <a:t> не проводилась;</a:t>
            </a:r>
          </a:p>
          <a:p>
            <a:pPr marL="85725">
              <a:buFontTx/>
              <a:buChar char="-"/>
              <a:tabLst>
                <a:tab pos="4667250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 разработанных </a:t>
            </a:r>
            <a:r>
              <a:rPr lang="ru-RU" sz="1600" dirty="0">
                <a:solidFill>
                  <a:schemeClr val="bg1"/>
                </a:solidFill>
              </a:rPr>
              <a:t>в условиях режима повышенной готовности, ОРВ которых проведена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специальном порядке;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85725">
              <a:buFontTx/>
              <a:buChar char="-"/>
              <a:tabLst>
                <a:tab pos="4667250" algn="l"/>
              </a:tabLst>
            </a:pPr>
            <a:endParaRPr lang="ru-RU" sz="1600" dirty="0">
              <a:solidFill>
                <a:schemeClr val="bg1"/>
              </a:solidFill>
            </a:endParaRPr>
          </a:p>
          <a:p>
            <a:pPr marL="85725">
              <a:tabLst>
                <a:tab pos="4667250" algn="l"/>
              </a:tabLst>
            </a:pPr>
            <a:r>
              <a:rPr lang="ru-RU" sz="1600" dirty="0" err="1" smtClean="0">
                <a:solidFill>
                  <a:schemeClr val="bg1"/>
                </a:solidFill>
              </a:rPr>
              <a:t>ОФВ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НПА</a:t>
            </a:r>
            <a:r>
              <a:rPr lang="ru-RU" sz="1600" dirty="0" smtClean="0">
                <a:solidFill>
                  <a:schemeClr val="bg1"/>
                </a:solidFill>
              </a:rPr>
              <a:t>:</a:t>
            </a:r>
          </a:p>
          <a:p>
            <a:pPr marL="85725">
              <a:buFontTx/>
              <a:buChar char="-"/>
              <a:tabLst>
                <a:tab pos="4667250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при принятии которых проведена </a:t>
            </a:r>
            <a:r>
              <a:rPr lang="ru-RU" sz="1600" dirty="0" err="1" smtClean="0">
                <a:solidFill>
                  <a:schemeClr val="bg1"/>
                </a:solidFill>
              </a:rPr>
              <a:t>ОРВ</a:t>
            </a:r>
            <a:r>
              <a:rPr lang="ru-RU" sz="1600" dirty="0" smtClean="0">
                <a:solidFill>
                  <a:schemeClr val="bg1"/>
                </a:solidFill>
              </a:rPr>
              <a:t>, если после вступления </a:t>
            </a:r>
            <a:r>
              <a:rPr lang="ru-RU" sz="1600" dirty="0" err="1" smtClean="0">
                <a:solidFill>
                  <a:schemeClr val="bg1"/>
                </a:solidFill>
              </a:rPr>
              <a:t>НПА</a:t>
            </a:r>
            <a:r>
              <a:rPr lang="ru-RU" sz="1600" dirty="0" smtClean="0">
                <a:solidFill>
                  <a:schemeClr val="bg1"/>
                </a:solidFill>
              </a:rPr>
              <a:t> в </a:t>
            </a:r>
            <a:r>
              <a:rPr lang="ru-RU" sz="1600" dirty="0">
                <a:solidFill>
                  <a:schemeClr val="bg1"/>
                </a:solidFill>
              </a:rPr>
              <a:t>силу </a:t>
            </a:r>
            <a:r>
              <a:rPr lang="ru-RU" sz="1600" dirty="0" smtClean="0">
                <a:solidFill>
                  <a:schemeClr val="bg1"/>
                </a:solidFill>
              </a:rPr>
              <a:t>прошло </a:t>
            </a:r>
            <a:r>
              <a:rPr lang="ru-RU" sz="1600" dirty="0">
                <a:solidFill>
                  <a:schemeClr val="bg1"/>
                </a:solidFill>
              </a:rPr>
              <a:t>не менее чем 2 </a:t>
            </a:r>
            <a:r>
              <a:rPr lang="ru-RU" sz="1600" dirty="0" smtClean="0">
                <a:solidFill>
                  <a:schemeClr val="bg1"/>
                </a:solidFill>
              </a:rPr>
              <a:t>года;</a:t>
            </a:r>
          </a:p>
          <a:p>
            <a:pPr marL="85725">
              <a:buFontTx/>
              <a:buChar char="-"/>
              <a:tabLst>
                <a:tab pos="4667250" algn="l"/>
              </a:tabLst>
            </a:pPr>
            <a:r>
              <a:rPr lang="ru-RU" sz="1600" dirty="0">
                <a:solidFill>
                  <a:schemeClr val="bg1"/>
                </a:solidFill>
              </a:rPr>
              <a:t>с</a:t>
            </a:r>
            <a:r>
              <a:rPr lang="ru-RU" sz="1600" dirty="0" smtClean="0">
                <a:solidFill>
                  <a:schemeClr val="bg1"/>
                </a:solidFill>
              </a:rPr>
              <a:t>одержащие обязательные требования, при проведении оценки применения таких требований.</a:t>
            </a:r>
          </a:p>
          <a:p>
            <a:pPr marL="85725">
              <a:tabLst>
                <a:tab pos="4667250" algn="l"/>
              </a:tabLst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9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000" y="279001"/>
            <a:ext cx="9180000" cy="719999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+mn-lt"/>
              </a:rPr>
              <a:t>Для участия в публичных консультациях:</a:t>
            </a:r>
            <a:endParaRPr lang="ru-RU" sz="3400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78447D-9E33-4148-88E8-F882697767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000" y="413999"/>
            <a:ext cx="2249487" cy="3099659"/>
          </a:xfr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3B29901-C541-4FD2-ADF4-7AADF8850D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000" y="3814668"/>
            <a:ext cx="2249487" cy="2609662"/>
          </a:xfrm>
        </p:spPr>
      </p:pic>
      <p:sp>
        <p:nvSpPr>
          <p:cNvPr id="37" name="Шестиугольник 36">
            <a:extLst>
              <a:ext uri="{FF2B5EF4-FFF2-40B4-BE49-F238E27FC236}">
                <a16:creationId xmlns="" xmlns:a16="http://schemas.microsoft.com/office/drawing/2014/main" id="{FCA4A868-293A-445E-A75A-48A817C734EA}"/>
              </a:ext>
            </a:extLst>
          </p:cNvPr>
          <p:cNvSpPr/>
          <p:nvPr/>
        </p:nvSpPr>
        <p:spPr>
          <a:xfrm>
            <a:off x="2862286" y="3711785"/>
            <a:ext cx="572853" cy="46469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38" name="Шестиугольник 37">
            <a:extLst>
              <a:ext uri="{FF2B5EF4-FFF2-40B4-BE49-F238E27FC236}">
                <a16:creationId xmlns="" xmlns:a16="http://schemas.microsoft.com/office/drawing/2014/main" id="{FCA4A868-293A-445E-A75A-48A817C734EA}"/>
              </a:ext>
            </a:extLst>
          </p:cNvPr>
          <p:cNvSpPr/>
          <p:nvPr/>
        </p:nvSpPr>
        <p:spPr>
          <a:xfrm>
            <a:off x="2879737" y="4311537"/>
            <a:ext cx="584216" cy="45108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0A026F6-15D1-433A-AEFA-28F433E7C92C}"/>
              </a:ext>
            </a:extLst>
          </p:cNvPr>
          <p:cNvSpPr txBox="1"/>
          <p:nvPr/>
        </p:nvSpPr>
        <p:spPr>
          <a:xfrm>
            <a:off x="3634490" y="3590189"/>
            <a:ext cx="80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Убедись, что мнение учтено или оцени весомость аргументов, </a:t>
            </a:r>
            <a:br>
              <a:rPr lang="ru-RU" sz="2000" b="1" dirty="0" smtClean="0"/>
            </a:br>
            <a:r>
              <a:rPr lang="ru-RU" sz="2000" b="1" dirty="0" smtClean="0"/>
              <a:t>в случае если мнение не учтено </a:t>
            </a:r>
            <a:endParaRPr lang="ru-RU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0A026F6-15D1-433A-AEFA-28F433E7C92C}"/>
              </a:ext>
            </a:extLst>
          </p:cNvPr>
          <p:cNvSpPr txBox="1"/>
          <p:nvPr/>
        </p:nvSpPr>
        <p:spPr>
          <a:xfrm>
            <a:off x="3633814" y="4323447"/>
            <a:ext cx="8199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Если не согласен с результатом рассмотрения своего мнения, сообщи </a:t>
            </a:r>
            <a:br>
              <a:rPr lang="ru-RU" sz="2000" b="1" dirty="0" smtClean="0"/>
            </a:br>
            <a:r>
              <a:rPr lang="ru-RU" sz="2000" b="1" dirty="0" smtClean="0"/>
              <a:t>в отдел ОРВ по телефону: 8 (3467) 360-190 доб. 4396, 4397, 4398</a:t>
            </a:r>
            <a:endParaRPr lang="ru-RU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026F6-15D1-433A-AEFA-28F433E7C92C}"/>
              </a:ext>
            </a:extLst>
          </p:cNvPr>
          <p:cNvSpPr txBox="1"/>
          <p:nvPr/>
        </p:nvSpPr>
        <p:spPr>
          <a:xfrm>
            <a:off x="3634490" y="2975213"/>
            <a:ext cx="803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Оставь мнение (замечание, предложение) по проекту </a:t>
            </a:r>
            <a:endParaRPr lang="ru-RU" sz="2000" b="1" dirty="0"/>
          </a:p>
        </p:txBody>
      </p:sp>
      <p:sp>
        <p:nvSpPr>
          <p:cNvPr id="42" name="Шестиугольник 41">
            <a:extLst>
              <a:ext uri="{FF2B5EF4-FFF2-40B4-BE49-F238E27FC236}">
                <a16:creationId xmlns="" xmlns:a16="http://schemas.microsoft.com/office/drawing/2014/main" id="{FCA4A868-293A-445E-A75A-48A817C734EA}"/>
              </a:ext>
            </a:extLst>
          </p:cNvPr>
          <p:cNvSpPr/>
          <p:nvPr/>
        </p:nvSpPr>
        <p:spPr>
          <a:xfrm>
            <a:off x="2847124" y="3078012"/>
            <a:ext cx="584215" cy="44973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DFCF1F4-CBDD-4E35-84C7-B3ADB0512F2A}"/>
              </a:ext>
            </a:extLst>
          </p:cNvPr>
          <p:cNvSpPr txBox="1"/>
          <p:nvPr/>
        </p:nvSpPr>
        <p:spPr>
          <a:xfrm>
            <a:off x="3633814" y="2451115"/>
            <a:ext cx="790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Изучи проект и найди положения, затрудняющие ведение бизнеса  </a:t>
            </a:r>
            <a:endParaRPr lang="ru-RU" sz="2000" b="1" dirty="0"/>
          </a:p>
        </p:txBody>
      </p:sp>
      <p:sp>
        <p:nvSpPr>
          <p:cNvPr id="44" name="Шестиугольник 43">
            <a:extLst>
              <a:ext uri="{FF2B5EF4-FFF2-40B4-BE49-F238E27FC236}">
                <a16:creationId xmlns="" xmlns:a16="http://schemas.microsoft.com/office/drawing/2014/main" id="{FCA4A868-293A-445E-A75A-48A817C734EA}"/>
              </a:ext>
            </a:extLst>
          </p:cNvPr>
          <p:cNvSpPr/>
          <p:nvPr/>
        </p:nvSpPr>
        <p:spPr>
          <a:xfrm>
            <a:off x="2847124" y="2451115"/>
            <a:ext cx="567885" cy="43347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10F8411-E400-4534-88B0-2DED60134B2B}"/>
              </a:ext>
            </a:extLst>
          </p:cNvPr>
          <p:cNvSpPr txBox="1"/>
          <p:nvPr/>
        </p:nvSpPr>
        <p:spPr>
          <a:xfrm>
            <a:off x="3633815" y="1829864"/>
            <a:ext cx="790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Выбери интересный для тебя проект</a:t>
            </a:r>
            <a:endParaRPr lang="ru-RU" sz="2000" b="1" dirty="0"/>
          </a:p>
        </p:txBody>
      </p:sp>
      <p:sp>
        <p:nvSpPr>
          <p:cNvPr id="46" name="Шестиугольник 45">
            <a:extLst>
              <a:ext uri="{FF2B5EF4-FFF2-40B4-BE49-F238E27FC236}">
                <a16:creationId xmlns="" xmlns:a16="http://schemas.microsoft.com/office/drawing/2014/main" id="{FCA4A868-293A-445E-A75A-48A817C734EA}"/>
              </a:ext>
            </a:extLst>
          </p:cNvPr>
          <p:cNvSpPr/>
          <p:nvPr/>
        </p:nvSpPr>
        <p:spPr>
          <a:xfrm>
            <a:off x="2879737" y="1829864"/>
            <a:ext cx="537953" cy="44755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0627" y="1206928"/>
            <a:ext cx="796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Зарегистрируйся на </a:t>
            </a:r>
            <a:r>
              <a:rPr lang="ru-RU" sz="2000" b="1" dirty="0" smtClean="0"/>
              <a:t>Портале: </a:t>
            </a:r>
            <a:r>
              <a:rPr lang="en-US" sz="2000" b="1" dirty="0" smtClean="0"/>
              <a:t>http://regulation.admhmao.ru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47" name="Шестиугольник 46">
            <a:extLst>
              <a:ext uri="{FF2B5EF4-FFF2-40B4-BE49-F238E27FC236}">
                <a16:creationId xmlns="" xmlns:a16="http://schemas.microsoft.com/office/drawing/2014/main" id="{FCA4A868-293A-445E-A75A-48A817C734EA}"/>
              </a:ext>
            </a:extLst>
          </p:cNvPr>
          <p:cNvSpPr/>
          <p:nvPr/>
        </p:nvSpPr>
        <p:spPr>
          <a:xfrm>
            <a:off x="2847124" y="1197127"/>
            <a:ext cx="537953" cy="41971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9" name="Полилиния: фигура 22">
            <a:extLst>
              <a:ext uri="{FF2B5EF4-FFF2-40B4-BE49-F238E27FC236}">
                <a16:creationId xmlns="" xmlns:a16="http://schemas.microsoft.com/office/drawing/2014/main" id="{AFA92017-5A71-43DE-962B-93D81B320387}"/>
              </a:ext>
            </a:extLst>
          </p:cNvPr>
          <p:cNvSpPr/>
          <p:nvPr/>
        </p:nvSpPr>
        <p:spPr>
          <a:xfrm>
            <a:off x="2721000" y="5274000"/>
            <a:ext cx="10574999" cy="1080000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tabLst>
                <a:tab pos="627063" algn="l"/>
              </a:tabLst>
            </a:pPr>
            <a:r>
              <a:rPr lang="ru-RU" b="1" dirty="0">
                <a:solidFill>
                  <a:schemeClr val="bg1"/>
                </a:solidFill>
              </a:rPr>
              <a:t>Департамент экономического развития Ханты-Мансийского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автономного округа </a:t>
            </a:r>
            <a:r>
              <a:rPr lang="ru-RU" b="1" dirty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Югры </a:t>
            </a:r>
            <a:r>
              <a:rPr lang="ru-RU" b="1" dirty="0">
                <a:solidFill>
                  <a:schemeClr val="bg1"/>
                </a:solidFill>
              </a:rPr>
              <a:t>осуществляет контроль </a:t>
            </a:r>
            <a:r>
              <a:rPr lang="ru-RU" b="1" dirty="0" smtClean="0">
                <a:solidFill>
                  <a:schemeClr val="bg1"/>
                </a:solidFill>
              </a:rPr>
              <a:t>за полнотой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обоснованностью учета мнений участников публичных консультаций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72300" y="6333141"/>
            <a:ext cx="33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24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000" y="297400"/>
            <a:ext cx="10297800" cy="1173875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+mn-lt"/>
              </a:rPr>
              <a:t>Регистрация на Портале начинается здесь:</a:t>
            </a:r>
            <a:br>
              <a:rPr lang="ru-RU" sz="3400" dirty="0" smtClean="0">
                <a:latin typeface="+mn-lt"/>
              </a:rPr>
            </a:br>
            <a:r>
              <a:rPr lang="en-US" sz="3400" u="sng" dirty="0">
                <a:latin typeface="+mn-lt"/>
              </a:rPr>
              <a:t>regulation.admhmao.ru</a:t>
            </a:r>
            <a:endParaRPr lang="ru-RU" sz="3400" u="sng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2300" y="6333141"/>
            <a:ext cx="33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0" y="1476559"/>
            <a:ext cx="9588578" cy="50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 rot="2294715">
            <a:off x="8930178" y="1242048"/>
            <a:ext cx="193104" cy="122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01000" y="729000"/>
            <a:ext cx="2430000" cy="85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Регистрируйся!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6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675" y="324000"/>
            <a:ext cx="9622800" cy="858875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+mn-lt"/>
              </a:rPr>
              <a:t>Для регистрации на Портале необходимо</a:t>
            </a:r>
            <a:r>
              <a:rPr lang="ru-RU" sz="3400" dirty="0">
                <a:latin typeface="+mn-lt"/>
              </a:rPr>
              <a:t>:</a:t>
            </a:r>
            <a:r>
              <a:rPr lang="ru-RU" sz="3400" dirty="0" smtClean="0">
                <a:latin typeface="+mn-lt"/>
              </a:rPr>
              <a:t> </a:t>
            </a:r>
            <a:endParaRPr lang="ru-RU" sz="3400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1000" y="1295550"/>
            <a:ext cx="4455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latin typeface="+mn-lt"/>
              </a:rPr>
              <a:t>1. Ввести учетные данные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 соответствующих полях:</a:t>
            </a:r>
            <a:endParaRPr lang="ru-RU" sz="2800" dirty="0"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55075" y="1295550"/>
            <a:ext cx="5759999" cy="13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latin typeface="+mn-lt"/>
              </a:rPr>
              <a:t>2</a:t>
            </a:r>
            <a:r>
              <a:rPr lang="ru-RU" sz="2500" dirty="0" smtClean="0">
                <a:latin typeface="+mn-lt"/>
              </a:rPr>
              <a:t>. Для активации профиля зайти </a:t>
            </a:r>
            <a:br>
              <a:rPr lang="ru-RU" sz="2500" dirty="0" smtClean="0">
                <a:latin typeface="+mn-lt"/>
              </a:rPr>
            </a:br>
            <a:r>
              <a:rPr lang="ru-RU" sz="2500" dirty="0" smtClean="0">
                <a:latin typeface="+mn-lt"/>
              </a:rPr>
              <a:t>на адрес электронной почты, указанной при регистрации, и нажать на ссылку </a:t>
            </a:r>
            <a:br>
              <a:rPr lang="ru-RU" sz="2500" dirty="0" smtClean="0">
                <a:latin typeface="+mn-lt"/>
              </a:rPr>
            </a:br>
            <a:r>
              <a:rPr lang="ru-RU" sz="2500" dirty="0" smtClean="0">
                <a:latin typeface="+mn-lt"/>
              </a:rPr>
              <a:t>в письме.</a:t>
            </a:r>
            <a:endParaRPr lang="ru-RU" sz="25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72300" y="6333141"/>
            <a:ext cx="33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02" y="2016125"/>
            <a:ext cx="2950197" cy="4198583"/>
          </a:xfrm>
        </p:spPr>
      </p:pic>
      <p:pic>
        <p:nvPicPr>
          <p:cNvPr id="2052" name="Picture 4" descr="C:\Users\postnikovaKS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99000"/>
            <a:ext cx="4818237" cy="33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ostnikovaKS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70" y="2153970"/>
            <a:ext cx="54673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000" y="365125"/>
            <a:ext cx="11115000" cy="858875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+mn-lt"/>
              </a:rPr>
              <a:t>После входа в систему прочти руководство для пользователей: </a:t>
            </a:r>
            <a:endParaRPr lang="ru-RU" sz="3400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1117" y="1392639"/>
            <a:ext cx="4455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n-lt"/>
              </a:rPr>
              <a:t>1. Для этого кликни на вкладку «Пользователям».</a:t>
            </a:r>
            <a:endParaRPr lang="ru-RU" sz="2800" dirty="0"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34169" y="1302639"/>
            <a:ext cx="4604253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</a:rPr>
              <a:t>2</a:t>
            </a:r>
            <a:r>
              <a:rPr lang="ru-RU" sz="2800" dirty="0" smtClean="0">
                <a:latin typeface="+mn-lt"/>
              </a:rPr>
              <a:t>. И скачай инструкцию для пользователей</a:t>
            </a:r>
            <a:r>
              <a:rPr lang="ru-RU" sz="2800" dirty="0">
                <a:latin typeface="+mn-lt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56675" y="6019690"/>
            <a:ext cx="1215000" cy="15425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72300" y="6333141"/>
            <a:ext cx="33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3" name="Овал 2"/>
          <p:cNvSpPr/>
          <p:nvPr/>
        </p:nvSpPr>
        <p:spPr>
          <a:xfrm>
            <a:off x="7581000" y="4761373"/>
            <a:ext cx="1687275" cy="1023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Скачивай здесь!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108404" y="5576284"/>
            <a:ext cx="630046" cy="442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postnikovaKS\Desktop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6" y="2153970"/>
            <a:ext cx="547157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71000" y="2202638"/>
            <a:ext cx="630000" cy="15468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02" y="291853"/>
            <a:ext cx="11097522" cy="572147"/>
          </a:xfrm>
        </p:spPr>
        <p:txBody>
          <a:bodyPr>
            <a:normAutofit/>
          </a:bodyPr>
          <a:lstStyle/>
          <a:p>
            <a:r>
              <a:rPr lang="ru-RU" sz="3400" dirty="0" smtClean="0">
                <a:latin typeface="+mn-lt"/>
              </a:rPr>
              <a:t>Для поиска интересующих проектов документов: </a:t>
            </a:r>
            <a:endParaRPr lang="ru-RU" sz="3400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6000" y="954000"/>
            <a:ext cx="4983463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latin typeface="+mn-lt"/>
              </a:rPr>
              <a:t>1. Пройди в раздел «Все проекты».</a:t>
            </a:r>
            <a:endParaRPr lang="ru-RU" sz="2500" dirty="0"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61698" y="886500"/>
            <a:ext cx="5182127" cy="58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. И выбери «Расширенный фильтр».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" y="1589772"/>
            <a:ext cx="8983952" cy="458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41000" y="1600727"/>
            <a:ext cx="2250000" cy="45732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+mn-lt"/>
              </a:rPr>
              <a:t>3. Найди проект: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+mn-lt"/>
              </a:rPr>
              <a:t>по заданному фильтру;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+mn-lt"/>
              </a:rPr>
              <a:t>ключевым словам;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+mn-lt"/>
              </a:rPr>
              <a:t>ID </a:t>
            </a:r>
            <a:r>
              <a:rPr lang="ru-RU" sz="2000" dirty="0" smtClean="0">
                <a:latin typeface="+mn-lt"/>
              </a:rPr>
              <a:t> номеру проекта.</a:t>
            </a:r>
          </a:p>
          <a:p>
            <a:endParaRPr lang="ru-RU" sz="2000" dirty="0" smtClean="0">
              <a:latin typeface="+mn-lt"/>
            </a:endParaRPr>
          </a:p>
          <a:p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4. Кликни интересующий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проект.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31001" y="1580247"/>
            <a:ext cx="520470" cy="22875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921125" y="4242748"/>
            <a:ext cx="945000" cy="15468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472300" y="6333141"/>
            <a:ext cx="33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27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82" y="234001"/>
            <a:ext cx="11250000" cy="540000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+mn-lt"/>
              </a:rPr>
              <a:t>Чтобы оставить отзыв: </a:t>
            </a:r>
            <a:endParaRPr lang="ru-RU" sz="3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72300" y="6333141"/>
            <a:ext cx="33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pic>
        <p:nvPicPr>
          <p:cNvPr id="4098" name="Picture 2" descr="C:\Users\postnikovaKS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3" y="943731"/>
            <a:ext cx="10357050" cy="54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999200" y="323999"/>
            <a:ext cx="3937500" cy="1443315"/>
          </a:xfrm>
          <a:prstGeom prst="wedgeRoundRectCallout">
            <a:avLst>
              <a:gd name="adj1" fmla="val -167194"/>
              <a:gd name="adj2" fmla="val 48122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Кнопка позволяет оформить подписку на проект, после чего </a:t>
            </a:r>
            <a:r>
              <a:rPr lang="ru-RU" sz="1600" dirty="0" smtClean="0"/>
              <a:t>новости </a:t>
            </a:r>
            <a:r>
              <a:rPr lang="ru-RU" sz="1600" dirty="0"/>
              <a:t>о ходе подготовки проекта </a:t>
            </a:r>
            <a:r>
              <a:rPr lang="ru-RU" sz="1600" dirty="0" smtClean="0"/>
              <a:t>поступают на </a:t>
            </a:r>
            <a:r>
              <a:rPr lang="ru-RU" sz="1600" dirty="0"/>
              <a:t>адрес электронной почты, указанный при регистрации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550674" y="1536918"/>
            <a:ext cx="720001" cy="24511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11000" y="5139000"/>
            <a:ext cx="2880000" cy="1053547"/>
          </a:xfrm>
          <a:prstGeom prst="wedgeRoundRectCallout">
            <a:avLst>
              <a:gd name="adj1" fmla="val 44589"/>
              <a:gd name="adj2" fmla="val -171733"/>
              <a:gd name="adj3" fmla="val 16667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bg1"/>
                </a:solidFill>
              </a:rPr>
              <a:t>2. </a:t>
            </a:r>
            <a:r>
              <a:rPr lang="ru-RU" sz="1600" dirty="0" smtClean="0">
                <a:solidFill>
                  <a:schemeClr val="bg1"/>
                </a:solidFill>
              </a:rPr>
              <a:t>Кликни </a:t>
            </a:r>
            <a:r>
              <a:rPr lang="ru-RU" sz="1600" dirty="0">
                <a:solidFill>
                  <a:schemeClr val="bg1"/>
                </a:solidFill>
              </a:rPr>
              <a:t>на раздел «Ваши предложения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996700" y="4869000"/>
            <a:ext cx="4005000" cy="540000"/>
          </a:xfrm>
          <a:prstGeom prst="wedgeRoundRectCallout">
            <a:avLst>
              <a:gd name="adj1" fmla="val -91467"/>
              <a:gd name="adj2" fmla="val -173439"/>
              <a:gd name="adj3" fmla="val 1666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1. </a:t>
            </a:r>
            <a:r>
              <a:rPr lang="ru-RU" sz="1600" dirty="0" smtClean="0"/>
              <a:t>Изучи </a:t>
            </a:r>
            <a:r>
              <a:rPr lang="ru-RU" sz="1600" dirty="0"/>
              <a:t>информацию о </a:t>
            </a:r>
            <a:r>
              <a:rPr lang="ru-RU" sz="1600" dirty="0" smtClean="0"/>
              <a:t>документе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54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3284</TotalTime>
  <Words>844</Words>
  <Application>Microsoft Office PowerPoint</Application>
  <PresentationFormat>Произвольный</PresentationFormat>
  <Paragraphs>157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Основы института ОРВ</vt:lpstr>
      <vt:lpstr>Для участия в публичных консультациях:</vt:lpstr>
      <vt:lpstr>Регистрация на Портале начинается здесь: regulation.admhmao.ru</vt:lpstr>
      <vt:lpstr>Для регистрации на Портале необходимо: </vt:lpstr>
      <vt:lpstr>После входа в систему прочти руководство для пользователей: </vt:lpstr>
      <vt:lpstr>Для поиска интересующих проектов документов: </vt:lpstr>
      <vt:lpstr>Чтобы оставить отзыв: </vt:lpstr>
      <vt:lpstr>Чтобы оставить отзыв: </vt:lpstr>
      <vt:lpstr>Чтобы оставить отзыв: 4. Ответь на вопросы опросного листа, нажми кнопку «Сохранить»</vt:lpstr>
      <vt:lpstr>Отслеживание статуса рассмотрения мнения: войди в свой аккаунт на Портале, нажми на кнопку «Рабочий стол», открой вкладку «Текст». </vt:lpstr>
      <vt:lpstr>Презентация PowerPoint</vt:lpstr>
      <vt:lpstr>Презентация PowerPoint</vt:lpstr>
      <vt:lpstr>СООБЩИ О ЗАКОНАХ, ПОСТАНОВЛЕНИЯХ, ПРИКАЗАХ, ЗАТРУДНЯЮЩИХ ВЕДЕНИЕ БИЗНЕСА: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Постникова Ксения Сергеевна</cp:lastModifiedBy>
  <cp:revision>126</cp:revision>
  <cp:lastPrinted>2021-09-29T13:22:15Z</cp:lastPrinted>
  <dcterms:created xsi:type="dcterms:W3CDTF">2020-06-06T17:14:33Z</dcterms:created>
  <dcterms:modified xsi:type="dcterms:W3CDTF">2021-11-10T04:52:45Z</dcterms:modified>
</cp:coreProperties>
</file>