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0" r:id="rId3"/>
    <p:sldId id="271" r:id="rId4"/>
    <p:sldId id="272" r:id="rId5"/>
    <p:sldId id="273" r:id="rId6"/>
    <p:sldId id="274" r:id="rId7"/>
    <p:sldId id="330" r:id="rId8"/>
    <p:sldId id="331" r:id="rId9"/>
    <p:sldId id="329" r:id="rId10"/>
    <p:sldId id="275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9" r:id="rId28"/>
    <p:sldId id="318" r:id="rId29"/>
    <p:sldId id="325" r:id="rId30"/>
    <p:sldId id="321" r:id="rId31"/>
    <p:sldId id="322" r:id="rId32"/>
    <p:sldId id="323" r:id="rId33"/>
    <p:sldId id="324" r:id="rId34"/>
    <p:sldId id="332" r:id="rId35"/>
    <p:sldId id="333" r:id="rId36"/>
    <p:sldId id="338" r:id="rId37"/>
    <p:sldId id="334" r:id="rId38"/>
    <p:sldId id="337" r:id="rId39"/>
    <p:sldId id="335" r:id="rId40"/>
    <p:sldId id="336" r:id="rId41"/>
    <p:sldId id="339" r:id="rId42"/>
    <p:sldId id="268" r:id="rId4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8DF092-503D-4D99-8FA1-48D255CCFFA9}">
          <p14:sldIdLst>
            <p14:sldId id="256"/>
            <p14:sldId id="270"/>
            <p14:sldId id="271"/>
            <p14:sldId id="272"/>
            <p14:sldId id="273"/>
            <p14:sldId id="274"/>
            <p14:sldId id="330"/>
            <p14:sldId id="331"/>
            <p14:sldId id="329"/>
            <p14:sldId id="275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11"/>
            <p14:sldId id="312"/>
            <p14:sldId id="313"/>
            <p14:sldId id="314"/>
            <p14:sldId id="315"/>
            <p14:sldId id="316"/>
            <p14:sldId id="317"/>
            <p14:sldId id="319"/>
            <p14:sldId id="318"/>
            <p14:sldId id="325"/>
            <p14:sldId id="321"/>
            <p14:sldId id="322"/>
            <p14:sldId id="323"/>
            <p14:sldId id="324"/>
            <p14:sldId id="332"/>
            <p14:sldId id="333"/>
            <p14:sldId id="338"/>
            <p14:sldId id="334"/>
            <p14:sldId id="337"/>
            <p14:sldId id="335"/>
            <p14:sldId id="336"/>
            <p14:sldId id="33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0" autoAdjust="0"/>
  </p:normalViewPr>
  <p:slideViewPr>
    <p:cSldViewPr>
      <p:cViewPr varScale="1">
        <p:scale>
          <a:sx n="44" d="100"/>
          <a:sy n="44" d="100"/>
        </p:scale>
        <p:origin x="53" y="7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2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x:\_&#1041;&#1091;&#1093;&#1075;&#1072;&#1083;&#1090;&#1077;&#1088;&#1080;&#1103;%20&#1080;%20&#1092;&#1080;&#1085;&#1072;&#1085;&#1089;&#1099;_\&#1054;&#1054;&#1054;%20&#1056;&#1040;&#1069;&#1050;&#1057;-&#1040;&#1085;&#1072;&#1083;&#1080;&#1090;&#1080;&#1082;&#1072;\&#1088;&#1072;&#1089;&#1095;&#1105;&#1090;&#1085;&#1099;&#1081;%20&#1092;&#1072;&#1081;&#1083;\&#1053;&#1050;&#1054;%20&#1088;&#1077;&#1075;&#1080;&#1086;&#1085;&#1099;%2008.2020\&#1053;&#1050;&#1054;%20&#1088;&#1077;&#1075;&#1080;&#1086;&#1085;&#1099;%20V6.1.7%20ready%20corr%20&#1085;&#1072;&#1080;&#1084;&#1077;&#1085;&#1086;&#1074;&#1072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59-4450-B4F9-E4E9C17CA8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59-4450-B4F9-E4E9C17CA8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59-4450-B4F9-E4E9C17CA8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59-4450-B4F9-E4E9C17CA8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59-4450-B4F9-E4E9C17CA8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59-4450-B4F9-E4E9C17CA81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159-4450-B4F9-E4E9C17CA81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159-4450-B4F9-E4E9C17CA81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159-4450-B4F9-E4E9C17CA813}"/>
              </c:ext>
            </c:extLst>
          </c:dPt>
          <c:dLbls>
            <c:dLbl>
              <c:idx val="8"/>
              <c:layout>
                <c:manualLayout>
                  <c:x val="-7.1017266422393694E-3"/>
                  <c:y val="1.172063841683193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50" dirty="0">
                        <a:effectLst/>
                      </a:rPr>
                      <a:t>Значимость региональных ОП как институциональных площадок</a:t>
                    </a:r>
                    <a:r>
                      <a:rPr lang="ru-RU" sz="1050" baseline="0" dirty="0"/>
                      <a:t>
</a:t>
                    </a:r>
                    <a:fld id="{89E28E78-7978-4056-B468-73FBF79B60B5}" type="PERCENTAGE">
                      <a:rPr lang="ru-RU" sz="1050" baseline="0"/>
                      <a:pPr>
                        <a:defRPr sz="1050"/>
                      </a:pPr>
                      <a:t>[ПРОЦЕНТ]</a:t>
                    </a:fld>
                    <a:endParaRPr lang="ru-RU" sz="1050" baseline="0" dirty="0"/>
                  </a:p>
                </c:rich>
              </c:tx>
              <c:spPr>
                <a:solidFill>
                  <a:sysClr val="window" lastClr="FFFFFF">
                    <a:alpha val="64000"/>
                  </a:sys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011965291010025"/>
                      <c:h val="0.136208613689831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159-4450-B4F9-E4E9C17CA813}"/>
                </c:ext>
              </c:extLst>
            </c:dLbl>
            <c:spPr>
              <a:solidFill>
                <a:sysClr val="window" lastClr="FFFFFF">
                  <a:alpha val="64000"/>
                </a:sys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params!$B$6:$B$14</c:f>
              <c:strCache>
                <c:ptCount val="9"/>
                <c:pt idx="0">
                  <c:v>Экономическая значимость</c:v>
                </c:pt>
                <c:pt idx="1">
                  <c:v>Устойчивость существования НКО</c:v>
                </c:pt>
                <c:pt idx="2">
                  <c:v>Активность деятельности НКО</c:v>
                </c:pt>
                <c:pt idx="3">
                  <c:v>Поддержка НКО регионом</c:v>
                </c:pt>
                <c:pt idx="4">
                  <c:v>Онлайн-доступность информации о поддержке СО НКО</c:v>
                </c:pt>
                <c:pt idx="5">
                  <c:v>Медиаактивность</c:v>
                </c:pt>
                <c:pt idx="6">
                  <c:v>Результаты экспертного опроса</c:v>
                </c:pt>
                <c:pt idx="7">
                  <c:v>Социальная значимость</c:v>
                </c:pt>
                <c:pt idx="8">
                  <c:v>Значимость институциональных площадок</c:v>
                </c:pt>
              </c:strCache>
            </c:strRef>
          </c:cat>
          <c:val>
            <c:numRef>
              <c:f>params!$C$6:$C$14</c:f>
              <c:numCache>
                <c:formatCode>0.0%</c:formatCode>
                <c:ptCount val="9"/>
                <c:pt idx="0">
                  <c:v>0.15</c:v>
                </c:pt>
                <c:pt idx="1">
                  <c:v>4.9999999999999996E-2</c:v>
                </c:pt>
                <c:pt idx="2">
                  <c:v>0.2</c:v>
                </c:pt>
                <c:pt idx="3">
                  <c:v>0.15</c:v>
                </c:pt>
                <c:pt idx="4">
                  <c:v>0.05</c:v>
                </c:pt>
                <c:pt idx="5">
                  <c:v>0.05</c:v>
                </c:pt>
                <c:pt idx="6">
                  <c:v>0.15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159-4450-B4F9-E4E9C17CA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0"/>
        <c:holeSize val="4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79928-4635-45AB-BF07-548B48DAEA5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E032-4F52-45CD-8101-AD0D3157D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6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6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2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95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5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54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76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08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20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10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6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8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28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18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82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50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55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62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68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8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32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97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2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18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32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69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88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067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15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90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296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085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19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2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37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377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768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E032-4F52-45CD-8101-AD0D3157DBC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9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8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2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39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7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46AE-90D6-4F21-B88B-C368BD36F3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5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93900" y="7145629"/>
            <a:ext cx="6705600" cy="246221"/>
          </a:xfrm>
        </p:spPr>
        <p:txBody>
          <a:bodyPr lIns="0" tIns="0" rIns="0" bIns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Общественная палата РФ, RAEX (РАЭКС-Аналитика)</a:t>
            </a:r>
            <a:endParaRPr lang="ru-RU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78A9-4023-4FCB-BB4C-4BCB80468E29}" type="datetime1">
              <a:rPr lang="en-US" smtClean="0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A2935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9B3A-A469-4CDF-BA1D-C1611A967491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1993900" y="7145629"/>
            <a:ext cx="6705600" cy="246221"/>
          </a:xfrm>
        </p:spPr>
        <p:txBody>
          <a:bodyPr lIns="0" tIns="0" rIns="0" bIns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Общественная палата РФ, RAEX (РАЭКС-Аналитика)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A2935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EDEE-ED19-437D-B479-598E6B31ACDA}" type="datetime1">
              <a:rPr lang="en-US" smtClean="0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5"/>
          </p:nvPr>
        </p:nvSpPr>
        <p:spPr>
          <a:xfrm>
            <a:off x="1993900" y="7145629"/>
            <a:ext cx="6705600" cy="246221"/>
          </a:xfrm>
        </p:spPr>
        <p:txBody>
          <a:bodyPr lIns="0" tIns="0" rIns="0" bIns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Общественная палата РФ, RAEX (РАЭКС-Аналитика)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A2935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2BF2-7461-407A-810E-61E99AB45C99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1993900" y="7145629"/>
            <a:ext cx="6705600" cy="246221"/>
          </a:xfrm>
        </p:spPr>
        <p:txBody>
          <a:bodyPr lIns="0" tIns="0" rIns="0" bIns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Общественная палата РФ, RAEX (РАЭКС-Аналитика)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689100" y="7033450"/>
            <a:ext cx="7315200" cy="378142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Общественная палата РФ, RAEX (РАЭКС-Аналитика)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ED178-B9B4-4CE0-8013-8BAF8CA7531B}" type="datetime1">
              <a:rPr lang="en-US" smtClean="0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8004" y="7452004"/>
            <a:ext cx="3132455" cy="108585"/>
          </a:xfrm>
          <a:custGeom>
            <a:avLst/>
            <a:gdLst/>
            <a:ahLst/>
            <a:cxnLst/>
            <a:rect l="l" t="t" r="r" b="b"/>
            <a:pathLst>
              <a:path w="3132454" h="108584">
                <a:moveTo>
                  <a:pt x="3131997" y="108000"/>
                </a:moveTo>
                <a:lnTo>
                  <a:pt x="0" y="108000"/>
                </a:lnTo>
                <a:lnTo>
                  <a:pt x="0" y="0"/>
                </a:lnTo>
                <a:lnTo>
                  <a:pt x="3131997" y="0"/>
                </a:lnTo>
                <a:lnTo>
                  <a:pt x="3131997" y="108000"/>
                </a:lnTo>
                <a:close/>
              </a:path>
            </a:pathLst>
          </a:custGeom>
          <a:solidFill>
            <a:srgbClr val="DED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80002" y="7452004"/>
            <a:ext cx="3132455" cy="108585"/>
          </a:xfrm>
          <a:custGeom>
            <a:avLst/>
            <a:gdLst/>
            <a:ahLst/>
            <a:cxnLst/>
            <a:rect l="l" t="t" r="r" b="b"/>
            <a:pathLst>
              <a:path w="3132454" h="108584">
                <a:moveTo>
                  <a:pt x="3131997" y="108000"/>
                </a:moveTo>
                <a:lnTo>
                  <a:pt x="0" y="108000"/>
                </a:lnTo>
                <a:lnTo>
                  <a:pt x="0" y="0"/>
                </a:lnTo>
                <a:lnTo>
                  <a:pt x="3131997" y="0"/>
                </a:lnTo>
                <a:lnTo>
                  <a:pt x="3131997" y="108000"/>
                </a:lnTo>
                <a:close/>
              </a:path>
            </a:pathLst>
          </a:custGeom>
          <a:solidFill>
            <a:srgbClr val="56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912000" y="7452004"/>
            <a:ext cx="3132455" cy="108585"/>
          </a:xfrm>
          <a:custGeom>
            <a:avLst/>
            <a:gdLst/>
            <a:ahLst/>
            <a:cxnLst/>
            <a:rect l="l" t="t" r="r" b="b"/>
            <a:pathLst>
              <a:path w="3132454" h="108584">
                <a:moveTo>
                  <a:pt x="3131997" y="108000"/>
                </a:moveTo>
                <a:lnTo>
                  <a:pt x="0" y="108000"/>
                </a:lnTo>
                <a:lnTo>
                  <a:pt x="0" y="0"/>
                </a:lnTo>
                <a:lnTo>
                  <a:pt x="3131997" y="0"/>
                </a:lnTo>
                <a:lnTo>
                  <a:pt x="3131997" y="108000"/>
                </a:lnTo>
                <a:close/>
              </a:path>
            </a:pathLst>
          </a:custGeom>
          <a:solidFill>
            <a:srgbClr val="E84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42997" y="7141738"/>
            <a:ext cx="773856" cy="2458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00" y="509822"/>
            <a:ext cx="502602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cs typeface="Open Sans 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325" y="2485999"/>
            <a:ext cx="9268749" cy="3510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Общественная палата РФ, RAEX (РАЭКС-Аналитика)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7E161-D563-47BD-83EC-62A87C9B19A2}" type="datetime1">
              <a:rPr lang="en-US" smtClean="0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2029" y="7089591"/>
            <a:ext cx="279400" cy="302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8578D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! ! ! OPRF\!!Фирм стиль\Презентация\Для Power Point\Фигуры-и-трикол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420758"/>
            <a:ext cx="9572256" cy="414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8219" y="1937900"/>
            <a:ext cx="930552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3600" dirty="0">
                <a:latin typeface="Open Sans"/>
                <a:cs typeface="Open Sans"/>
              </a:rPr>
              <a:t>РЕГИОНАЛЬНЫЙ РЕЙТИНГ</a:t>
            </a:r>
            <a:br>
              <a:rPr lang="ru-RU" sz="3600" dirty="0">
                <a:latin typeface="Open Sans"/>
                <a:cs typeface="Open Sans"/>
              </a:rPr>
            </a:br>
            <a:r>
              <a:rPr lang="ru-RU" sz="3600" dirty="0">
                <a:latin typeface="Open Sans"/>
                <a:cs typeface="Open Sans"/>
              </a:rPr>
              <a:t>ТРЕТЬЕГО СЕКТОРА – «РЕГИОН-НКО»</a:t>
            </a:r>
            <a:endParaRPr sz="3600" dirty="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6100" y="5440837"/>
            <a:ext cx="5727641" cy="2082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>
                <a:solidFill>
                  <a:srgbClr val="CA2935"/>
                </a:solidFill>
                <a:latin typeface="Open Sans"/>
                <a:cs typeface="Open Sans"/>
              </a:rPr>
              <a:t>Результаты специального пилотного проекта Общественной палаты РФ</a:t>
            </a:r>
          </a:p>
          <a:p>
            <a:pPr algn="r">
              <a:lnSpc>
                <a:spcPct val="100000"/>
              </a:lnSpc>
              <a:spcBef>
                <a:spcPts val="100"/>
              </a:spcBef>
            </a:pPr>
            <a:br>
              <a:rPr lang="ru-RU" sz="1600" spc="-10" dirty="0">
                <a:solidFill>
                  <a:srgbClr val="CA2935"/>
                </a:solidFill>
                <a:latin typeface="Open Sans"/>
                <a:cs typeface="Open Sans"/>
              </a:rPr>
            </a:br>
            <a:r>
              <a:rPr lang="ru-RU" sz="2000" spc="-10" dirty="0">
                <a:solidFill>
                  <a:srgbClr val="CA2935"/>
                </a:solidFill>
                <a:latin typeface="Open Sans"/>
                <a:cs typeface="Open Sans"/>
              </a:rPr>
              <a:t>в партнерстве с рейтинговым агентством «РАЭКС-Аналитика»</a:t>
            </a:r>
            <a:endParaRPr lang="en-US" sz="2000" spc="-10" dirty="0">
              <a:solidFill>
                <a:srgbClr val="CA2935"/>
              </a:solidFill>
              <a:latin typeface="Open Sans"/>
              <a:cs typeface="Open Sans"/>
            </a:endParaRPr>
          </a:p>
          <a:p>
            <a:pPr algn="r">
              <a:lnSpc>
                <a:spcPct val="100000"/>
              </a:lnSpc>
              <a:spcBef>
                <a:spcPts val="100"/>
              </a:spcBef>
            </a:pPr>
            <a:endParaRPr lang="en-US" sz="2000" spc="-10" dirty="0">
              <a:solidFill>
                <a:srgbClr val="CA2935"/>
              </a:solidFill>
              <a:latin typeface="Open Sans"/>
              <a:cs typeface="Open Sans"/>
            </a:endParaRPr>
          </a:p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CA2935"/>
                </a:solidFill>
                <a:latin typeface="Open Sans"/>
                <a:cs typeface="Open Sans"/>
              </a:rPr>
              <a:t>Москва, 2020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F81C8D-EF1F-4F25-9F7E-1DEB651E5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97487"/>
            <a:ext cx="3687096" cy="1066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6491" y="3295088"/>
            <a:ext cx="9373101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2000" dirty="0">
                <a:solidFill>
                  <a:srgbClr val="CA2935"/>
                </a:solidFill>
                <a:latin typeface="Open Sans"/>
                <a:ea typeface="+mj-ea"/>
                <a:cs typeface="Open Sans"/>
              </a:rPr>
              <a:t>Рейтинг субъектов Российской Федерации по уровню </a:t>
            </a:r>
          </a:p>
          <a:p>
            <a:pPr marL="12700" algn="r">
              <a:spcBef>
                <a:spcPts val="100"/>
              </a:spcBef>
            </a:pPr>
            <a:r>
              <a:rPr lang="ru-RU" sz="2000" dirty="0">
                <a:solidFill>
                  <a:srgbClr val="CA2935"/>
                </a:solidFill>
                <a:latin typeface="Open Sans"/>
                <a:ea typeface="+mj-ea"/>
                <a:cs typeface="Open Sans"/>
              </a:rPr>
              <a:t>и качеству развития некоммерческого сектора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dirty="0"/>
              <a:t>Экономическая значимость некоммерческого сектора в регионе</a:t>
            </a:r>
            <a:endParaRPr lang="ru-RU" sz="2200" b="1" kern="0" dirty="0">
              <a:latin typeface="Open Sans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1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5164" y="1939069"/>
            <a:ext cx="9143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Количество НКО в регионе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– для сопоставимости используется удельное значение, в расчете на 1 тыс. жителей, из рассмотрения исключены НКО, заведомо не являющиеся социально ориентированными НКО (например, адвокатские палаты)</a:t>
            </a:r>
            <a:endParaRPr lang="en-US" sz="2400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400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Суммарные сборы НКО в регионе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– целевые пожертвования (согласно 6-й форме бухгалтерской отчетности), удельные, отнесенные к ВРП региона</a:t>
            </a:r>
            <a:endParaRPr lang="en-US" sz="2400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400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Суммарная выручка НКО в регионе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– продажа услуг, товаров (2-я форма бухгалтерской отчетности), удельная, отнесенная к ВРП региона.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Вес фактора – 15%</a:t>
            </a:r>
            <a:endParaRPr lang="ru-RU" sz="2200" i="1" kern="0" dirty="0">
              <a:latin typeface="Open San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9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dirty="0"/>
              <a:t>Экономическая значимость некоммерческого сектора в регионе</a:t>
            </a:r>
            <a:endParaRPr lang="ru-RU" sz="2200" b="1" kern="0" dirty="0">
              <a:latin typeface="Open Sans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1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i="1" dirty="0"/>
              <a:t>ТОП-20 лидеров по направлению</a:t>
            </a:r>
            <a:endParaRPr lang="ru-RU" sz="2200" b="1" i="1" kern="0" dirty="0">
              <a:latin typeface="Open San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28" y="1951549"/>
            <a:ext cx="4686300" cy="306705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431" y="3705225"/>
            <a:ext cx="4686300" cy="30670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4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dirty="0"/>
              <a:t>Устойчивость существования некоммерческого сектора в регионе</a:t>
            </a:r>
            <a:endParaRPr lang="ru-RU" sz="2200" b="1" kern="0" dirty="0">
              <a:latin typeface="Open Sans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2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5164" y="1939069"/>
            <a:ext cx="9143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Жизнеспособность НКО</a:t>
            </a:r>
            <a:r>
              <a:rPr lang="en-US" sz="2400" b="1" dirty="0">
                <a:latin typeface="Open Sans"/>
                <a:ea typeface="Calibri" panose="020F0502020204030204" pitchFamily="34" charset="0"/>
              </a:rPr>
              <a:t>: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сколько НКО из всех, зарегистрированных в регионе в течение 5 лет, не было ликвидировано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Доля действующих НКО</a:t>
            </a:r>
            <a:r>
              <a:rPr lang="en-US" sz="2400" b="1" dirty="0">
                <a:latin typeface="Open Sans"/>
                <a:ea typeface="Calibri" panose="020F0502020204030204" pitchFamily="34" charset="0"/>
              </a:rPr>
              <a:t>: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 некоммерческие организации, которые не просто зарегистрированы, но и сдают ненулевую отчетность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Количество новых НКО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, созданных за 3 года, в расчёте на 1 тыс. жителей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Доля судебной нагрузки НКО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в общих активах всех НКО региона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Средний возраст НКО в регионе</a:t>
            </a:r>
            <a:endParaRPr lang="ru-RU" sz="2400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Доля НКО, имеющих в собственности нежилое помещение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 (из всех НКО, действующих в регионе)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400" dirty="0">
              <a:latin typeface="Open Sans"/>
              <a:ea typeface="Calibri" panose="020F0502020204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Вес фактора – 5%</a:t>
            </a:r>
            <a:endParaRPr lang="ru-RU" sz="2200" i="1" kern="0" dirty="0">
              <a:latin typeface="Open San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7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2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i="1" dirty="0"/>
              <a:t>ТОП-20 лидеров по направлению</a:t>
            </a:r>
            <a:endParaRPr lang="ru-RU" sz="2200" b="1" i="1" kern="0" dirty="0">
              <a:latin typeface="Open San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dirty="0"/>
              <a:t>Устойчивость существования некоммерческого сектора в регионе</a:t>
            </a:r>
            <a:endParaRPr lang="ru-RU" sz="2200" b="1" kern="0" dirty="0">
              <a:latin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4" y="1952625"/>
            <a:ext cx="4686300" cy="3067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618" y="3779106"/>
            <a:ext cx="4686300" cy="3067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4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Активность деятельности НКО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3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5164" y="1939069"/>
            <a:ext cx="914353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b="1" dirty="0">
                <a:latin typeface="Open Sans"/>
                <a:ea typeface="Calibri" panose="020F0502020204030204" pitchFamily="34" charset="0"/>
              </a:rPr>
              <a:t>Активность участия в конкурсах Фонда президентских грантов </a:t>
            </a:r>
            <a:r>
              <a:rPr lang="ru-RU" sz="2300" dirty="0">
                <a:latin typeface="Open Sans"/>
                <a:ea typeface="Calibri" panose="020F0502020204030204" pitchFamily="34" charset="0"/>
              </a:rPr>
              <a:t>(количество НКО, подающих заявки на грант, в расчете на 1 тыс. жителей региона)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b="1" dirty="0">
                <a:latin typeface="Open Sans"/>
                <a:ea typeface="Calibri" panose="020F0502020204030204" pitchFamily="34" charset="0"/>
              </a:rPr>
              <a:t>Результативность участия в конкурсах Фонда президентских грантов </a:t>
            </a:r>
            <a:r>
              <a:rPr lang="ru-RU" sz="2300" dirty="0">
                <a:latin typeface="Open Sans"/>
                <a:ea typeface="Calibri" panose="020F0502020204030204" pitchFamily="34" charset="0"/>
              </a:rPr>
              <a:t>(доля получивших гранты от подавших)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b="1" dirty="0">
                <a:latin typeface="Open Sans"/>
                <a:ea typeface="Calibri" panose="020F0502020204030204" pitchFamily="34" charset="0"/>
              </a:rPr>
              <a:t>Значимость полученных грантов </a:t>
            </a:r>
            <a:r>
              <a:rPr lang="ru-RU" sz="2300" dirty="0">
                <a:latin typeface="Open Sans"/>
                <a:ea typeface="Calibri" panose="020F0502020204030204" pitchFamily="34" charset="0"/>
              </a:rPr>
              <a:t>(полученные средства Фонда президентских грантов, отнесенные к ВРП)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b="1" dirty="0">
                <a:latin typeface="Open Sans"/>
                <a:ea typeface="Calibri" panose="020F0502020204030204" pitchFamily="34" charset="0"/>
              </a:rPr>
              <a:t>Представленность в реестрах СО НКО Минэкономразвития России</a:t>
            </a:r>
            <a:r>
              <a:rPr lang="ru-RU" sz="2300" dirty="0">
                <a:latin typeface="Open Sans"/>
                <a:ea typeface="Calibri" panose="020F0502020204030204" pitchFamily="34" charset="0"/>
              </a:rPr>
              <a:t> (речь идет о реестрах, учитывающих СО НКО, которые могут претендовать на дополнительные меры государственной поддержки)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b="1" dirty="0">
                <a:latin typeface="Open Sans"/>
                <a:ea typeface="Calibri" panose="020F0502020204030204" pitchFamily="34" charset="0"/>
              </a:rPr>
              <a:t>Количество региональных НКО в рейтингах благотворительных фондов RAEX</a:t>
            </a:r>
            <a:endParaRPr lang="ru-RU" sz="2300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300" dirty="0">
              <a:latin typeface="Open Sans"/>
              <a:ea typeface="Calibri" panose="020F0502020204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Вес фактора – 20%</a:t>
            </a:r>
            <a:endParaRPr lang="ru-RU" sz="2200" i="1" kern="0" dirty="0">
              <a:latin typeface="Open San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45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3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i="1" dirty="0"/>
              <a:t>ТОП-20 лидеров по направлению</a:t>
            </a:r>
            <a:endParaRPr lang="ru-RU" sz="2200" b="1" i="1" kern="0" dirty="0">
              <a:latin typeface="Open San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Активность деятельности НКО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4" y="1922186"/>
            <a:ext cx="5048250" cy="306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825" y="3781425"/>
            <a:ext cx="4286250" cy="30670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4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 err="1">
                <a:latin typeface="Open Sans"/>
              </a:rPr>
              <a:t>Медиаактивность</a:t>
            </a:r>
            <a:r>
              <a:rPr lang="ru-RU" sz="2200" b="1" kern="0" dirty="0">
                <a:latin typeface="Open Sans"/>
              </a:rPr>
              <a:t> НКО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</a:t>
            </a:r>
            <a:r>
              <a:rPr lang="en-US" sz="3158" b="1" dirty="0"/>
              <a:t>4: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5164" y="2248150"/>
            <a:ext cx="91435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Open Sans"/>
                <a:ea typeface="Calibri" panose="020F0502020204030204" pitchFamily="34" charset="0"/>
              </a:rPr>
              <a:t>Количество публикаций о региональных НКО в материалах АСИ за три года</a:t>
            </a:r>
            <a:r>
              <a:rPr lang="ru-RU" sz="2200" dirty="0">
                <a:latin typeface="Open Sans"/>
                <a:ea typeface="Calibri" panose="020F0502020204030204" pitchFamily="34" charset="0"/>
              </a:rPr>
              <a:t> (отнесено к общему количеству СО НКО, действующих в регионе)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Open Sans"/>
                <a:ea typeface="Calibri" panose="020F0502020204030204" pitchFamily="34" charset="0"/>
              </a:rPr>
              <a:t>Количество публикаций о региональных НКО в материалах АСИ за последний календарный год  </a:t>
            </a:r>
            <a:r>
              <a:rPr lang="ru-RU" sz="2200" dirty="0">
                <a:latin typeface="Open Sans"/>
                <a:ea typeface="Calibri" panose="020F0502020204030204" pitchFamily="34" charset="0"/>
              </a:rPr>
              <a:t>(отнесено к общему количеству СО НКО, действующих в регионе)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Open Sans"/>
                <a:ea typeface="Calibri" panose="020F0502020204030204" pitchFamily="34" charset="0"/>
              </a:rPr>
              <a:t>Количество публикаций о региональных НКО в материалах АСИ за период пандемии </a:t>
            </a:r>
            <a:r>
              <a:rPr lang="ru-RU" sz="2200" dirty="0">
                <a:latin typeface="Open Sans"/>
                <a:ea typeface="Calibri" panose="020F0502020204030204" pitchFamily="34" charset="0"/>
              </a:rPr>
              <a:t>(отнесено к общему количеству СО НКО, действующих в регионе)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Open Sans"/>
                <a:ea typeface="Calibri" panose="020F0502020204030204" pitchFamily="34" charset="0"/>
              </a:rPr>
              <a:t>Количество публикаций о региональных НКО в региональных СМИ по данным исследовательской группы «ЦИРКОН»</a:t>
            </a:r>
            <a:r>
              <a:rPr lang="ru-RU" sz="2200" dirty="0">
                <a:latin typeface="Open Sans"/>
                <a:ea typeface="Calibri" panose="020F0502020204030204" pitchFamily="34" charset="0"/>
              </a:rPr>
              <a:t> (отнесено к общему количеству СО НКО, действующих в регионе).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Вес фактора – 5% </a:t>
            </a:r>
            <a:endParaRPr lang="ru-RU" sz="2200" i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5827" y="178984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 fontScale="70000" lnSpcReduction="20000"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в пилотном рейтинге вес фактора был уменьшен из-за использования только двух баз публикаций в качестве источников информации, однако по мере расширения источников вес может быть увеличен</a:t>
            </a:r>
            <a:endParaRPr lang="ru-RU" sz="2200" i="1" kern="0" dirty="0">
              <a:latin typeface="Open Sa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</a:t>
            </a:r>
            <a:r>
              <a:rPr lang="en-US" sz="3158" b="1" dirty="0"/>
              <a:t>4: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i="1" dirty="0"/>
              <a:t>ТОП-20 лидеров по направлению</a:t>
            </a:r>
            <a:endParaRPr lang="ru-RU" sz="2200" b="1" i="1" kern="0" dirty="0">
              <a:latin typeface="Open San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 err="1">
                <a:latin typeface="Open Sans"/>
              </a:rPr>
              <a:t>Медиаактивность</a:t>
            </a:r>
            <a:r>
              <a:rPr lang="ru-RU" sz="2200" b="1" kern="0" dirty="0">
                <a:latin typeface="Open Sans"/>
              </a:rPr>
              <a:t> НКО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4" y="1912206"/>
            <a:ext cx="4457700" cy="306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327" y="3629181"/>
            <a:ext cx="4457700" cy="30670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2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Поддержка СО НКО региональной властью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5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5164" y="2255246"/>
            <a:ext cx="9143536" cy="346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Объем поддержки СО НКО, оказанной регионом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(отнесено к ВРП региона)</a:t>
            </a:r>
            <a:endParaRPr lang="en-US" sz="2400" dirty="0">
              <a:latin typeface="Open Sans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sz="2400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Количество поддержанных регионом СО НКО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(отнесено к общему количеству СО НКО в регионе)</a:t>
            </a:r>
            <a:endParaRPr lang="en-US" sz="2400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400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Объём поддержки инфраструктуры СО НКО региона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 (отнесено к ВРП региона).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Вес фактора – 15% </a:t>
            </a:r>
            <a:endParaRPr lang="ru-RU" sz="2200" i="1" kern="0" dirty="0">
              <a:latin typeface="Open San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5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i="1" dirty="0"/>
              <a:t>ТОП-20 лидеров по направлению</a:t>
            </a:r>
            <a:endParaRPr lang="ru-RU" sz="2200" b="1" i="1" kern="0" dirty="0">
              <a:latin typeface="Open San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Поддержка СО НКО региональной властью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94" y="1923363"/>
            <a:ext cx="5534025" cy="30670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853" y="3857625"/>
            <a:ext cx="4791075" cy="3067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7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7100" y="399194"/>
            <a:ext cx="7924800" cy="482600"/>
          </a:xfrm>
        </p:spPr>
        <p:txBody>
          <a:bodyPr>
            <a:normAutofit/>
          </a:bodyPr>
          <a:lstStyle/>
          <a:p>
            <a:r>
              <a:rPr lang="ru-RU" sz="3158" b="1" dirty="0">
                <a:latin typeface="Open Sans"/>
              </a:rPr>
              <a:t>Участники и предмет оценки</a:t>
            </a:r>
          </a:p>
        </p:txBody>
      </p:sp>
      <p:sp>
        <p:nvSpPr>
          <p:cNvPr id="7" name="Объект 2"/>
          <p:cNvSpPr>
            <a:spLocks noGrp="1"/>
          </p:cNvSpPr>
          <p:nvPr>
            <p:ph type="body" idx="1"/>
          </p:nvPr>
        </p:nvSpPr>
        <p:spPr>
          <a:xfrm>
            <a:off x="1007434" y="1461757"/>
            <a:ext cx="9268749" cy="351027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Open Sans"/>
              </a:rPr>
              <a:t>       Участники: </a:t>
            </a:r>
          </a:p>
          <a:p>
            <a:endParaRPr lang="ru-RU" sz="2000" b="1" dirty="0">
              <a:latin typeface="Open Sans"/>
            </a:endParaRPr>
          </a:p>
          <a:p>
            <a:r>
              <a:rPr lang="ru-RU" sz="2000" dirty="0">
                <a:latin typeface="Open Sans"/>
              </a:rPr>
              <a:t>Все субъекты Российской Федерации, в отношении которых доступны данные о развитии и поддержке сектора СО НКО (85 субъектов РФ)</a:t>
            </a:r>
          </a:p>
          <a:p>
            <a:endParaRPr lang="ru-RU" sz="1050" dirty="0">
              <a:latin typeface="Open Sans"/>
            </a:endParaRPr>
          </a:p>
          <a:p>
            <a:endParaRPr lang="ru-RU" sz="1050" dirty="0">
              <a:latin typeface="Open Sans"/>
            </a:endParaRPr>
          </a:p>
          <a:p>
            <a:r>
              <a:rPr lang="ru-RU" sz="2000" b="1" dirty="0">
                <a:latin typeface="Open Sans"/>
              </a:rPr>
              <a:t>       Основной рейтинговый вопрос:  </a:t>
            </a:r>
          </a:p>
          <a:p>
            <a:endParaRPr lang="ru-RU" sz="2000" b="1" dirty="0">
              <a:latin typeface="Open Sans"/>
            </a:endParaRPr>
          </a:p>
          <a:p>
            <a:r>
              <a:rPr lang="ru-RU" sz="2000" b="1" i="1" dirty="0">
                <a:latin typeface="Open Sans"/>
              </a:rPr>
              <a:t>Насколько развит некоммерческий сектор в регионе</a:t>
            </a:r>
            <a:r>
              <a:rPr lang="ru-RU" sz="2000" dirty="0">
                <a:latin typeface="Open Sans"/>
              </a:rPr>
              <a:t>, а именно, насколько велик его потенциал и насколько эффективно этот потенциал реализуется на практике для взаимодействия с главными заинтересованными сторонами</a:t>
            </a: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3E780148-81DF-444B-8E49-677AC2ECB3B2}"/>
              </a:ext>
            </a:extLst>
          </p:cNvPr>
          <p:cNvSpPr/>
          <p:nvPr/>
        </p:nvSpPr>
        <p:spPr>
          <a:xfrm>
            <a:off x="327074" y="428625"/>
            <a:ext cx="398934" cy="398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9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9" name="Freeform 108">
            <a:extLst>
              <a:ext uri="{FF2B5EF4-FFF2-40B4-BE49-F238E27FC236}">
                <a16:creationId xmlns:a16="http://schemas.microsoft.com/office/drawing/2014/main" id="{CAFFFFD7-C24F-4EF1-B946-017E4A705464}"/>
              </a:ext>
            </a:extLst>
          </p:cNvPr>
          <p:cNvSpPr/>
          <p:nvPr/>
        </p:nvSpPr>
        <p:spPr>
          <a:xfrm>
            <a:off x="1050424" y="2991512"/>
            <a:ext cx="299090" cy="33049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9" dirty="0">
              <a:latin typeface="Open Sans"/>
            </a:endParaRPr>
          </a:p>
        </p:txBody>
      </p:sp>
      <p:sp>
        <p:nvSpPr>
          <p:cNvPr id="10" name="Block Arc 14">
            <a:extLst>
              <a:ext uri="{FF2B5EF4-FFF2-40B4-BE49-F238E27FC236}">
                <a16:creationId xmlns:a16="http://schemas.microsoft.com/office/drawing/2014/main" id="{EE4199B5-E0D4-4749-BB7C-E53AD175EABA}"/>
              </a:ext>
            </a:extLst>
          </p:cNvPr>
          <p:cNvSpPr/>
          <p:nvPr/>
        </p:nvSpPr>
        <p:spPr>
          <a:xfrm rot="16200000">
            <a:off x="1058262" y="1470664"/>
            <a:ext cx="283415" cy="28360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061" y="5615438"/>
            <a:ext cx="9531665" cy="82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79" dirty="0">
                <a:latin typeface="Open Sans"/>
                <a:ea typeface="Calibri" panose="020F0502020204030204" pitchFamily="34" charset="0"/>
              </a:rPr>
              <a:t>Под некоммерческим сектором для целей данного рейтинга (в настоящем исследовании) понимается совокупность социально ориентированных НКО. Здесь и далее для этих организаций равноправно используется аббревиатуры СО НКО, НКО</a:t>
            </a:r>
            <a:endParaRPr lang="ru-RU" sz="1579" dirty="0">
              <a:latin typeface="Open San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6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 fontScale="92500"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Онлайн-доступность информации о поддержке СО НКО в регионах РФ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6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932" y="2526266"/>
            <a:ext cx="9143536" cy="388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Наполненность источника информации о господдержке социально ориентированных НКО регионом</a:t>
            </a: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sz="2400" b="1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Позиционирование источника о господдержке социально ориентированных НКО регионом в поисковых системах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400" b="1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Позиционирование источника о господдержке СОНКО регионом в социальных сетях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Вес фактора – 5% </a:t>
            </a:r>
            <a:endParaRPr lang="ru-RU" sz="2200" i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94280" y="1925360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 fontScale="77500" lnSpcReduction="20000"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Оценивается в баллах по итогам специального мониторинга информационных ресурсов региона в сети интернет по 20-ти параметрам, объединённым в три подгруппы</a:t>
            </a:r>
            <a:r>
              <a:rPr lang="en-US" sz="2200" i="1" dirty="0"/>
              <a:t>:</a:t>
            </a:r>
            <a:endParaRPr lang="ru-RU" sz="220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6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i="1" dirty="0"/>
              <a:t>ТОП-2</a:t>
            </a:r>
            <a:r>
              <a:rPr lang="en-US" sz="2200" b="1" i="1" dirty="0"/>
              <a:t>1</a:t>
            </a:r>
            <a:r>
              <a:rPr lang="ru-RU" sz="2200" b="1" i="1" dirty="0"/>
              <a:t> лидеров по направлению</a:t>
            </a:r>
            <a:endParaRPr lang="ru-RU" sz="2200" b="1" i="1" kern="0" dirty="0">
              <a:latin typeface="Open San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 fontScale="92500"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Онлайн-доступность информации о поддержке СО НКО в регионах РФ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42" y="1951549"/>
            <a:ext cx="4953000" cy="3067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205" y="3586033"/>
            <a:ext cx="4953000" cy="33718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9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Социальная значимость некоммерческого сектора в регионе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</a:t>
            </a:r>
            <a:r>
              <a:rPr lang="en-US" sz="3158" b="1" dirty="0"/>
              <a:t>7: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932" y="2058827"/>
            <a:ext cx="9143536" cy="514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Кол-во исполнителей общественно-полезных услуг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Open Sans"/>
                <a:ea typeface="Calibri" panose="020F0502020204030204" pitchFamily="34" charset="0"/>
              </a:rPr>
              <a:t>(ИОПУ)</a:t>
            </a:r>
            <a:r>
              <a:rPr lang="en-US" sz="2400" b="1" dirty="0">
                <a:latin typeface="Open Sans"/>
                <a:ea typeface="Calibri" panose="020F0502020204030204" pitchFamily="34" charset="0"/>
              </a:rPr>
              <a:t>,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отнесенное к общему количеству СО НКО в регионе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Численность работников СО НКО в регионе,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отнесенное к численности населения региона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Численность добровольцев (волонтёров) СО НКО в регионе,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отнесенное к численности населения региона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Динамика численности работников СО НКО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в 2019 году в сравнении с предшествующим периодом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Open Sans"/>
                <a:ea typeface="Calibri" panose="020F0502020204030204" pitchFamily="34" charset="0"/>
              </a:rPr>
              <a:t>Динамика численности добровольцев СО НКО </a:t>
            </a:r>
            <a:r>
              <a:rPr lang="ru-RU" sz="2400" dirty="0">
                <a:latin typeface="Open Sans"/>
                <a:ea typeface="Calibri" panose="020F0502020204030204" pitchFamily="34" charset="0"/>
              </a:rPr>
              <a:t>в 2019 году в сравнении с предшествующим периодом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400" dirty="0">
              <a:latin typeface="Open Sans"/>
              <a:ea typeface="Calibri" panose="020F0502020204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Вес фактора – </a:t>
            </a:r>
            <a:r>
              <a:rPr lang="en-US" sz="2200" i="1" dirty="0"/>
              <a:t>10</a:t>
            </a:r>
            <a:r>
              <a:rPr lang="ru-RU" sz="2200" i="1" dirty="0"/>
              <a:t>% </a:t>
            </a:r>
            <a:endParaRPr lang="ru-RU" sz="2200" i="1" kern="0" dirty="0">
              <a:latin typeface="Open San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0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</a:t>
            </a:r>
            <a:r>
              <a:rPr lang="en-US" sz="3158" b="1" dirty="0"/>
              <a:t>7: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i="1" dirty="0"/>
              <a:t>ТОП-20 лидеров по направлению</a:t>
            </a:r>
            <a:endParaRPr lang="ru-RU" sz="2200" b="1" i="1" kern="0" dirty="0">
              <a:latin typeface="Open San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Социальная значимость некоммерческого сектора в регионе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2017124"/>
            <a:ext cx="4953000" cy="3067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8799"/>
          <a:stretch/>
        </p:blipFill>
        <p:spPr>
          <a:xfrm>
            <a:off x="5041900" y="3323904"/>
            <a:ext cx="5524500" cy="33531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08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 fontScale="85000" lnSpcReduction="20000"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Значимость региональных общественных палат как институциональных площадок развития третьего сектора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8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932" y="2058827"/>
            <a:ext cx="9143536" cy="480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Open Sans"/>
                <a:ea typeface="Calibri" panose="020F0502020204030204" pitchFamily="34" charset="0"/>
              </a:rPr>
              <a:t>Кол-во упоминаний региональной Общественной палаты </a:t>
            </a:r>
            <a:r>
              <a:rPr lang="ru-RU" dirty="0">
                <a:latin typeface="Open Sans"/>
                <a:ea typeface="Calibri" panose="020F0502020204030204" pitchFamily="34" charset="0"/>
              </a:rPr>
              <a:t>в контексте поддержки СО НКО региона на сайте Общественной палаты РФ (oprf.ru)</a:t>
            </a: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Open Sans"/>
                <a:ea typeface="Calibri" panose="020F0502020204030204" pitchFamily="34" charset="0"/>
              </a:rPr>
              <a:t>Бюджет региональной Общественной палаты</a:t>
            </a:r>
            <a:r>
              <a:rPr lang="ru-RU" dirty="0">
                <a:latin typeface="Open Sans"/>
                <a:ea typeface="Calibri" panose="020F0502020204030204" pitchFamily="34" charset="0"/>
              </a:rPr>
              <a:t>, отнесенный к ВРП региона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Open Sans"/>
                <a:ea typeface="Calibri" panose="020F0502020204030204" pitchFamily="34" charset="0"/>
              </a:rPr>
              <a:t>Количество членов Общественной палаты и других региональных экспертов, принявших участие в экспертном опросе</a:t>
            </a:r>
            <a:r>
              <a:rPr lang="ru-RU" dirty="0">
                <a:latin typeface="Open Sans"/>
                <a:ea typeface="Calibri" panose="020F0502020204030204" pitchFamily="34" charset="0"/>
              </a:rPr>
              <a:t> об уровне и качестве развития некоммерческого сектора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Open Sans"/>
                <a:ea typeface="Calibri" panose="020F0502020204030204" pitchFamily="34" charset="0"/>
              </a:rPr>
              <a:t>Участие Общественной палаты региона в мониторинге </a:t>
            </a:r>
            <a:r>
              <a:rPr lang="ru-RU" dirty="0">
                <a:latin typeface="Open Sans"/>
                <a:ea typeface="Calibri" panose="020F0502020204030204" pitchFamily="34" charset="0"/>
              </a:rPr>
              <a:t>Общественной палаты РФ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dirty="0">
              <a:latin typeface="Open Sans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Open Sans"/>
                <a:ea typeface="Calibri" panose="020F0502020204030204" pitchFamily="34" charset="0"/>
              </a:rPr>
              <a:t>Обеспеченность Общественной палаты региона помещением для заседаний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dirty="0">
              <a:latin typeface="Open Sans"/>
              <a:ea typeface="Calibri" panose="020F0502020204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Вес фактора – </a:t>
            </a:r>
            <a:r>
              <a:rPr lang="en-US" sz="2200" i="1" dirty="0"/>
              <a:t>10</a:t>
            </a:r>
            <a:r>
              <a:rPr lang="ru-RU" sz="2200" i="1" dirty="0"/>
              <a:t>% </a:t>
            </a:r>
            <a:endParaRPr lang="ru-RU" sz="2200" i="1" kern="0" dirty="0">
              <a:latin typeface="Open San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8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8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i="1" dirty="0"/>
              <a:t>ТОП-20 лидеров по направлению</a:t>
            </a:r>
            <a:endParaRPr lang="ru-RU" sz="2200" b="1" i="1" kern="0" dirty="0">
              <a:latin typeface="Open San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 fontScale="85000" lnSpcReduction="20000"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Значимость региональных общественных палат как институциональных площадок развития третьего сектора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8254"/>
          <a:stretch/>
        </p:blipFill>
        <p:spPr>
          <a:xfrm>
            <a:off x="5245100" y="3583499"/>
            <a:ext cx="5448300" cy="3093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22" y="2007706"/>
            <a:ext cx="5562600" cy="30670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9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Экспертный опрос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9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5164" y="2105025"/>
            <a:ext cx="9143536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Aft>
                <a:spcPts val="0"/>
              </a:spcAft>
            </a:pPr>
            <a:r>
              <a:rPr lang="ru-RU" dirty="0">
                <a:latin typeface="Open Sans"/>
                <a:ea typeface="Calibri" panose="020F0502020204030204" pitchFamily="34" charset="0"/>
              </a:rPr>
              <a:t>Экспертный опрос охватил 1700 участников из всех субъектов Российской Федерации. Была проведена фильтрация результатов опроса и около 10% анкет, имеющих признаки артефактов, были отсеяны.</a:t>
            </a: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dirty="0">
              <a:latin typeface="Open Sans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r>
              <a:rPr lang="ru-RU" dirty="0">
                <a:latin typeface="Open Sans"/>
                <a:ea typeface="Calibri" panose="020F0502020204030204" pitchFamily="34" charset="0"/>
              </a:rPr>
              <a:t>Опрос основывался на теоретической модели, согласно которой некоммерческий сектор может быть описан как институциональная сфера, основной функцией которой является создание условий для распознавания и решения обществом, государством и бизнесом социально значимых проблем. </a:t>
            </a: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dirty="0">
              <a:latin typeface="Open Sans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r>
              <a:rPr lang="ru-RU" dirty="0">
                <a:latin typeface="Open Sans"/>
                <a:ea typeface="Calibri" panose="020F0502020204030204" pitchFamily="34" charset="0"/>
              </a:rPr>
              <a:t>Исходя из этого, были сформулированы группы вопросов, позволяющие получить экспертную оценку функционального состояния и взаимодействия некоммерческого сектора со всеми группами интересов (</a:t>
            </a:r>
            <a:r>
              <a:rPr lang="ru-RU" dirty="0" err="1">
                <a:latin typeface="Open Sans"/>
                <a:ea typeface="Calibri" panose="020F0502020204030204" pitchFamily="34" charset="0"/>
              </a:rPr>
              <a:t>стейкхолдерами</a:t>
            </a:r>
            <a:r>
              <a:rPr lang="ru-RU" dirty="0">
                <a:latin typeface="Open Sans"/>
                <a:ea typeface="Calibri" panose="020F0502020204030204" pitchFamily="34" charset="0"/>
              </a:rPr>
              <a:t>) процесса распознавания и решения социально значимых проблем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i="1" dirty="0"/>
              <a:t>Вес фактора – 15% </a:t>
            </a:r>
            <a:endParaRPr lang="ru-RU" sz="2200" i="1" kern="0" dirty="0">
              <a:latin typeface="Open Sa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2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Экспертный опрос</a:t>
            </a: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9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932" y="1386405"/>
            <a:ext cx="9143536" cy="58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Open Sans"/>
                <a:ea typeface="Calibri" panose="020F0502020204030204" pitchFamily="34" charset="0"/>
              </a:rPr>
              <a:t>оценка взаимодействия некоммерческого сектора и населения в регионе: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осведомленности населения о деятельности НКО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уровня доверия населения к НКО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участия НКО в решении проблем граждан</a:t>
            </a:r>
          </a:p>
          <a:p>
            <a:pPr lvl="1" algn="just">
              <a:lnSpc>
                <a:spcPct val="114000"/>
              </a:lnSpc>
            </a:pPr>
            <a:endParaRPr lang="ru-RU" sz="900" dirty="0">
              <a:latin typeface="Open Sans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Open Sans"/>
                <a:ea typeface="Calibri" panose="020F0502020204030204" pitchFamily="34" charset="0"/>
              </a:rPr>
              <a:t>оценка взаимодействия некоммерческого сектора и власти в регионе: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вовлеченность власти в развитие некоммерческого сектора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влияние НКО на принимаемые властью решения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уровень административных барьеров для деятельности НКО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900" dirty="0">
              <a:latin typeface="Open Sans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Open Sans"/>
                <a:ea typeface="Calibri" panose="020F0502020204030204" pitchFamily="34" charset="0"/>
              </a:rPr>
              <a:t>оценка взаимодействия некоммерческого сектора и СМИ в регионе: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внимание СМИ к тематике некоммерческого сектора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способность НКО привлекать внимание СМИ к социальным проблемам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компетенции НКО во взаимодействии со СМИ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900" dirty="0">
              <a:latin typeface="Open Sans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Open Sans"/>
                <a:ea typeface="Calibri" panose="020F0502020204030204" pitchFamily="34" charset="0"/>
              </a:rPr>
              <a:t>оценка взаимодействия некоммерческого сектора и бизнеса в регионе: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развитие социального предпринимательства в регионе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вовлеченность бизнеса в развитие некоммерческого сектора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Open Sans"/>
                <a:ea typeface="Calibri" panose="020F0502020204030204" pitchFamily="34" charset="0"/>
              </a:rPr>
              <a:t>распространенность практик корпоративной социальной ответственности</a:t>
            </a:r>
          </a:p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900" dirty="0">
              <a:latin typeface="Open Sans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Open Sans"/>
                <a:ea typeface="Calibri" panose="020F0502020204030204" pitchFamily="34" charset="0"/>
              </a:rPr>
              <a:t>оценка сплоченности самого некоммерческого сектора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09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модель. Фактор 9</a:t>
            </a:r>
            <a:r>
              <a:rPr lang="en-US" sz="3158" b="1" dirty="0"/>
              <a:t>: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5827" y="14564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i="1" dirty="0"/>
              <a:t>ТОП-20 лидеров по направлению</a:t>
            </a:r>
            <a:endParaRPr lang="ru-RU" sz="2200" b="1" i="1" kern="0" dirty="0">
              <a:latin typeface="Open San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35519" y="973869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kern="0" dirty="0">
                <a:latin typeface="Open Sans"/>
              </a:rPr>
              <a:t>Экспертный опрос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32" y="1939069"/>
            <a:ext cx="4953000" cy="3067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630" y="3705225"/>
            <a:ext cx="4953000" cy="3067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</a:t>
            </a:r>
            <a:r>
              <a:rPr lang="en-US" sz="3158" b="1" dirty="0"/>
              <a:t>: </a:t>
            </a:r>
            <a:r>
              <a:rPr lang="ru-RU" sz="3158" b="1" dirty="0"/>
              <a:t>итоговые результаты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1" y="1193767"/>
            <a:ext cx="10515598" cy="5604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1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00649" y="698324"/>
            <a:ext cx="9223058" cy="1162629"/>
          </a:xfrm>
          <a:prstGeom prst="rect">
            <a:avLst/>
          </a:prstGeom>
        </p:spPr>
        <p:txBody>
          <a:bodyPr vert="horz" lIns="80201" tIns="40100" rIns="80201" bIns="401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58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59271" y="1336648"/>
            <a:ext cx="9364436" cy="5264177"/>
          </a:xfrm>
          <a:prstGeom prst="rect">
            <a:avLst/>
          </a:prstGeom>
        </p:spPr>
        <p:txBody>
          <a:bodyPr vert="horz" lIns="80201" tIns="40100" rIns="80201" bIns="4010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80" b="1" dirty="0">
                <a:latin typeface="Open Sans"/>
              </a:rPr>
              <a:t>Основная аудитория:</a:t>
            </a:r>
          </a:p>
          <a:p>
            <a:pPr marL="0" indent="0">
              <a:buNone/>
            </a:pPr>
            <a:r>
              <a:rPr lang="ru-RU" sz="2280" dirty="0">
                <a:latin typeface="Open Sans"/>
              </a:rPr>
              <a:t>Некоммерческий сектор регионов: для оценки своих достижений и аргументации переговорной позиции с органами исполнительной власти региона</a:t>
            </a:r>
            <a:endParaRPr lang="ru-RU" sz="2280" dirty="0">
              <a:solidFill>
                <a:srgbClr val="00B0F0"/>
              </a:solidFill>
              <a:latin typeface="Open Sans"/>
            </a:endParaRPr>
          </a:p>
          <a:p>
            <a:pPr marL="0" indent="0">
              <a:buNone/>
            </a:pPr>
            <a:endParaRPr lang="ru-RU" sz="263" b="1" dirty="0">
              <a:latin typeface="Open Sans"/>
            </a:endParaRPr>
          </a:p>
          <a:p>
            <a:pPr marL="0" indent="0">
              <a:buNone/>
            </a:pPr>
            <a:r>
              <a:rPr lang="ru-RU" sz="2280" b="1" dirty="0">
                <a:latin typeface="Open Sans"/>
              </a:rPr>
              <a:t>Сопутствующие аудитории, учитываемые при разработке методики рейтинга:</a:t>
            </a:r>
          </a:p>
          <a:p>
            <a:r>
              <a:rPr lang="ru-RU" sz="2280" dirty="0">
                <a:latin typeface="Open Sans"/>
              </a:rPr>
              <a:t>федеральные органы власти и органы власти субъектов Российской Федерации;</a:t>
            </a:r>
          </a:p>
          <a:p>
            <a:r>
              <a:rPr lang="ru-RU" sz="2280" dirty="0">
                <a:latin typeface="Open Sans"/>
              </a:rPr>
              <a:t>члены федеральной и региональных, а также муниципальных общественных палат;</a:t>
            </a:r>
          </a:p>
          <a:p>
            <a:r>
              <a:rPr lang="ru-RU" sz="2280" dirty="0">
                <a:latin typeface="Open Sans"/>
              </a:rPr>
              <a:t>члены общественных советов при федеральных и региональных органах исполнительной власти;</a:t>
            </a:r>
          </a:p>
          <a:p>
            <a:r>
              <a:rPr lang="ru-RU" sz="2280" dirty="0">
                <a:latin typeface="Open Sans"/>
              </a:rPr>
              <a:t>институты поддержки и развития некоммерческого сектора;</a:t>
            </a:r>
          </a:p>
          <a:p>
            <a:r>
              <a:rPr lang="ru-RU" sz="2280" dirty="0">
                <a:latin typeface="Open Sans"/>
              </a:rPr>
              <a:t>социально активный и ответственный бизнес, благотворительное сообщество;</a:t>
            </a:r>
          </a:p>
          <a:p>
            <a:r>
              <a:rPr lang="ru-RU" sz="2280" dirty="0">
                <a:latin typeface="Open Sans"/>
              </a:rPr>
              <a:t>эксперты, исследователи, преподаватели, студенты;</a:t>
            </a:r>
          </a:p>
          <a:p>
            <a:r>
              <a:rPr lang="ru-RU" sz="2280" dirty="0">
                <a:latin typeface="Open Sans"/>
              </a:rPr>
              <a:t>журналисты и средства массовой информации, интересующиеся социальной и региональной тематикой</a:t>
            </a:r>
          </a:p>
        </p:txBody>
      </p:sp>
      <p:sp>
        <p:nvSpPr>
          <p:cNvPr id="6" name="Donut 24">
            <a:extLst>
              <a:ext uri="{FF2B5EF4-FFF2-40B4-BE49-F238E27FC236}">
                <a16:creationId xmlns:a16="http://schemas.microsoft.com/office/drawing/2014/main" id="{5B44E4E1-82F3-40AD-8D61-D77CE83DDC16}"/>
              </a:ext>
            </a:extLst>
          </p:cNvPr>
          <p:cNvSpPr/>
          <p:nvPr/>
        </p:nvSpPr>
        <p:spPr>
          <a:xfrm>
            <a:off x="241300" y="412262"/>
            <a:ext cx="486653" cy="49061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9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27100" y="399194"/>
            <a:ext cx="7924800" cy="482600"/>
          </a:xfrm>
        </p:spPr>
        <p:txBody>
          <a:bodyPr>
            <a:normAutofit/>
          </a:bodyPr>
          <a:lstStyle/>
          <a:p>
            <a:r>
              <a:rPr lang="ru-RU" sz="3158" b="1" dirty="0">
                <a:latin typeface="Open Sans"/>
              </a:rPr>
              <a:t>Целевая аудитория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78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1" y="1196417"/>
            <a:ext cx="10515598" cy="56048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</a:t>
            </a:r>
            <a:r>
              <a:rPr lang="en-US" sz="3158" b="1" dirty="0"/>
              <a:t>: </a:t>
            </a:r>
            <a:r>
              <a:rPr lang="ru-RU" sz="3158" b="1" dirty="0"/>
              <a:t>итоговые результаты</a:t>
            </a:r>
            <a:endParaRPr lang="ru-RU" sz="3158" b="1" kern="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95663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190625"/>
            <a:ext cx="10515598" cy="56048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</a:t>
            </a:r>
            <a:r>
              <a:rPr lang="en-US" sz="3158" b="1" dirty="0"/>
              <a:t>: </a:t>
            </a:r>
            <a:r>
              <a:rPr lang="ru-RU" sz="3158" b="1" dirty="0"/>
              <a:t>итоговые результаты</a:t>
            </a:r>
            <a:endParaRPr lang="ru-RU" sz="3158" b="1" kern="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87581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1" y="1190625"/>
            <a:ext cx="10515598" cy="5604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</a:t>
            </a:r>
            <a:r>
              <a:rPr lang="en-US" sz="3158" b="1" dirty="0"/>
              <a:t>: </a:t>
            </a:r>
            <a:r>
              <a:rPr lang="ru-RU" sz="3158" b="1" dirty="0"/>
              <a:t>итоговые результаты</a:t>
            </a:r>
            <a:endParaRPr lang="ru-RU" sz="3158" b="1" kern="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63014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1" y="1194687"/>
            <a:ext cx="10515598" cy="2022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</a:t>
            </a:r>
            <a:r>
              <a:rPr lang="en-US" sz="3158" b="1" dirty="0"/>
              <a:t>: </a:t>
            </a:r>
            <a:r>
              <a:rPr lang="ru-RU" sz="3158" b="1" dirty="0"/>
              <a:t>итоговые результаты</a:t>
            </a:r>
            <a:endParaRPr lang="ru-RU" sz="3158" b="1" kern="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06272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kern="0" dirty="0">
                <a:latin typeface="Open Sans"/>
              </a:rPr>
              <a:t>Что делать?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35C5A7-0FB5-4D33-BB7E-C496BF53F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16" y="906286"/>
            <a:ext cx="10197147" cy="58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80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kern="0" dirty="0">
                <a:latin typeface="Open Sans"/>
              </a:rPr>
              <a:t>Что делать?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06F18D-5753-4133-8C67-6409F3FB2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54" y="881794"/>
            <a:ext cx="10057670" cy="61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44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kern="0" dirty="0">
                <a:latin typeface="Open Sans"/>
              </a:rPr>
              <a:t>Что делать?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322DA0-BB2E-4392-8D83-E70EEDA3E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24" y="1091355"/>
            <a:ext cx="10098351" cy="59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66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kern="0" dirty="0">
                <a:latin typeface="Open Sans"/>
              </a:rPr>
              <a:t>Что делать?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486A6-DAF0-4E9D-86C8-1709EE7F1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5" y="1052131"/>
            <a:ext cx="10000781" cy="60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73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kern="0" dirty="0">
                <a:latin typeface="Open Sans"/>
              </a:rPr>
              <a:t>Что делать?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4F90F-E122-49F9-AF5B-1C00F17FF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20" y="881794"/>
            <a:ext cx="10144469" cy="58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4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kern="0" dirty="0">
                <a:latin typeface="Open Sans"/>
              </a:rPr>
              <a:t>Что делать?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807786-8417-43F1-BF84-0D6C95BAB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1123578"/>
            <a:ext cx="10311034" cy="60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2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922676" y="2247121"/>
            <a:ext cx="9268749" cy="351027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Open Sans"/>
              </a:rPr>
              <a:t>	Дата публикации первого рейтинга:</a:t>
            </a:r>
          </a:p>
          <a:p>
            <a:r>
              <a:rPr lang="ru-RU" sz="2400" b="1" dirty="0">
                <a:latin typeface="Open Sans"/>
              </a:rPr>
              <a:t>	Ноябрь 2020 года</a:t>
            </a:r>
          </a:p>
          <a:p>
            <a:endParaRPr lang="ru-RU" sz="2400" b="1" dirty="0">
              <a:latin typeface="Open Sans"/>
            </a:endParaRPr>
          </a:p>
          <a:p>
            <a:r>
              <a:rPr lang="ru-RU" sz="2400" dirty="0">
                <a:latin typeface="Open Sans"/>
              </a:rPr>
              <a:t>	Периодичность подготовки рейтинга: </a:t>
            </a:r>
          </a:p>
          <a:p>
            <a:r>
              <a:rPr lang="ru-RU" sz="2400" b="1" dirty="0">
                <a:latin typeface="Open Sans"/>
              </a:rPr>
              <a:t>	Ежегодно</a:t>
            </a:r>
          </a:p>
        </p:txBody>
      </p:sp>
      <p:sp>
        <p:nvSpPr>
          <p:cNvPr id="5" name="Parallelogram 15">
            <a:extLst>
              <a:ext uri="{FF2B5EF4-FFF2-40B4-BE49-F238E27FC236}">
                <a16:creationId xmlns:a16="http://schemas.microsoft.com/office/drawing/2014/main" id="{7B864AC3-D70B-492A-A1B1-95AC79CC70DA}"/>
              </a:ext>
            </a:extLst>
          </p:cNvPr>
          <p:cNvSpPr/>
          <p:nvPr/>
        </p:nvSpPr>
        <p:spPr>
          <a:xfrm flipH="1">
            <a:off x="241300" y="415262"/>
            <a:ext cx="443094" cy="44309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6" name="Block Arc 41">
            <a:extLst>
              <a:ext uri="{FF2B5EF4-FFF2-40B4-BE49-F238E27FC236}">
                <a16:creationId xmlns:a16="http://schemas.microsoft.com/office/drawing/2014/main" id="{A4ACECE5-3775-41EF-966C-B773D7CAE4BC}"/>
              </a:ext>
            </a:extLst>
          </p:cNvPr>
          <p:cNvSpPr/>
          <p:nvPr/>
        </p:nvSpPr>
        <p:spPr>
          <a:xfrm>
            <a:off x="1299549" y="3400425"/>
            <a:ext cx="281991" cy="285563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>
              <a:solidFill>
                <a:schemeClr val="tx1"/>
              </a:solidFill>
            </a:endParaRP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F4F1F57B-1599-4D9F-A732-54FAE2384B4A}"/>
              </a:ext>
            </a:extLst>
          </p:cNvPr>
          <p:cNvSpPr>
            <a:spLocks noChangeAspect="1"/>
          </p:cNvSpPr>
          <p:nvPr/>
        </p:nvSpPr>
        <p:spPr>
          <a:xfrm rot="2160000">
            <a:off x="1295977" y="2304551"/>
            <a:ext cx="289136" cy="311973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9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Рейтинг: сроки публикации и периодичность</a:t>
            </a:r>
            <a:endParaRPr lang="ru-RU" sz="3158" b="1" kern="0" dirty="0">
              <a:latin typeface="Open San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0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kern="0" dirty="0">
                <a:latin typeface="Open Sans"/>
              </a:rPr>
              <a:t>Что делать?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41FA3C-C718-4A5D-B55C-0009C8BB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33" y="1052131"/>
            <a:ext cx="10226344" cy="62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59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kern="0" dirty="0">
                <a:latin typeface="Open Sans"/>
              </a:rPr>
              <a:t>Что делать?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E48B6A-7DD3-4F0B-9A37-FE9BCB399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23" y="1114425"/>
            <a:ext cx="1002631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5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! ! ! OPRF\!!Фирм стиль\Презентация\Для Power Point\Фигуры-и-трикол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420758"/>
            <a:ext cx="9572256" cy="414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9100" y="2867025"/>
            <a:ext cx="8010122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5160"/>
              </a:lnSpc>
              <a:spcBef>
                <a:spcPts val="100"/>
              </a:spcBef>
            </a:pPr>
            <a:r>
              <a:rPr lang="ru-RU" sz="4400" dirty="0">
                <a:latin typeface="Open Sans"/>
                <a:cs typeface="Open Sans"/>
              </a:rPr>
              <a:t>Спасибо за внимание! </a:t>
            </a:r>
            <a:endParaRPr sz="3200" dirty="0">
              <a:latin typeface="Open Sans"/>
              <a:cs typeface="Open Sans"/>
            </a:endParaRPr>
          </a:p>
        </p:txBody>
      </p:sp>
      <p:sp>
        <p:nvSpPr>
          <p:cNvPr id="7" name="bk object 19"/>
          <p:cNvSpPr/>
          <p:nvPr/>
        </p:nvSpPr>
        <p:spPr>
          <a:xfrm>
            <a:off x="4932440" y="4560648"/>
            <a:ext cx="1145176" cy="363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7480300" y="4626097"/>
            <a:ext cx="865450" cy="3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718176" y="1266825"/>
            <a:ext cx="9505324" cy="5486400"/>
          </a:xfrm>
        </p:spPr>
        <p:txBody>
          <a:bodyPr>
            <a:normAutofit lnSpcReduction="10000"/>
          </a:bodyPr>
          <a:lstStyle/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данные Минюста России о количестве и деятельности НКО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база данных СПАРК-Интерфакс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данные Росстата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данные Минэкономразвития России о поддержке социально ориентированных НКО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информация из реестров социально ориентированных НКО, получающих государственную поддержку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данные Фонда президентских грантов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рейтинг благотворительных фондов РАЭКС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данные Агентства социальной информации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открытые данные региональных администраций, ресурсных центров, оказывающих поддержку НКО в регионах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результаты специального экспертного опроса Общественной палаты РФ, охватившего 1700 участников из всех регионов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Open Sans"/>
              </a:rPr>
              <a:t>данные мониторинга СМИ исследовательской группы ЦИРКОН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7FF3BCD-EFDF-4972-81DB-F1EA476D1613}"/>
              </a:ext>
            </a:extLst>
          </p:cNvPr>
          <p:cNvSpPr/>
          <p:nvPr/>
        </p:nvSpPr>
        <p:spPr>
          <a:xfrm>
            <a:off x="321774" y="454960"/>
            <a:ext cx="396402" cy="37106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79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Источники информации</a:t>
            </a:r>
            <a:endParaRPr lang="ru-RU" sz="3158" b="1" kern="0" dirty="0">
              <a:latin typeface="Open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21">
            <a:extLst>
              <a:ext uri="{FF2B5EF4-FFF2-40B4-BE49-F238E27FC236}">
                <a16:creationId xmlns:a16="http://schemas.microsoft.com/office/drawing/2014/main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393700" y="468959"/>
            <a:ext cx="381464" cy="3846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Рейтинговая модель</a:t>
            </a:r>
            <a:endParaRPr lang="ru-RU" sz="3158" b="1" kern="0" dirty="0">
              <a:latin typeface="Open Sans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115180" y="581025"/>
            <a:ext cx="7844069" cy="6501395"/>
            <a:chOff x="-174029" y="0"/>
            <a:chExt cx="7075949" cy="5864755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37584" y="0"/>
              <a:ext cx="6452723" cy="5864755"/>
              <a:chOff x="137584" y="0"/>
              <a:chExt cx="6452724" cy="5864755"/>
            </a:xfrm>
          </p:grpSpPr>
          <p:graphicFrame>
            <p:nvGraphicFramePr>
              <p:cNvPr id="38" name="Диаграмма 37"/>
              <p:cNvGraphicFramePr/>
              <p:nvPr>
                <p:extLst>
                  <p:ext uri="{D42A27DB-BD31-4B8C-83A1-F6EECF244321}">
                    <p14:modId xmlns:p14="http://schemas.microsoft.com/office/powerpoint/2010/main" val="2314145728"/>
                  </p:ext>
                </p:extLst>
              </p:nvPr>
            </p:nvGraphicFramePr>
            <p:xfrm>
              <a:off x="137584" y="0"/>
              <a:ext cx="6452724" cy="586475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9" name="TextBox 4"/>
              <p:cNvSpPr txBox="1"/>
              <p:nvPr/>
            </p:nvSpPr>
            <p:spPr>
              <a:xfrm>
                <a:off x="1895917" y="2022735"/>
                <a:ext cx="2984497" cy="202247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8310D72B-3478-4274-8D35-DE2E312A0864}" type="TxLink"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9 факторов
39 показателей
185 метрик</a:t>
                </a:fld>
                <a:endPara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Шеврон 39"/>
              <p:cNvSpPr/>
              <p:nvPr/>
            </p:nvSpPr>
            <p:spPr>
              <a:xfrm rot="16200000">
                <a:off x="3195660" y="2324826"/>
                <a:ext cx="336570" cy="431406"/>
              </a:xfrm>
              <a:prstGeom prst="chevron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Шеврон 40"/>
              <p:cNvSpPr/>
              <p:nvPr/>
            </p:nvSpPr>
            <p:spPr>
              <a:xfrm rot="16200000">
                <a:off x="3195660" y="3020679"/>
                <a:ext cx="336570" cy="431406"/>
              </a:xfrm>
              <a:prstGeom prst="chevron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Скругленная прямоугольная выноска 27"/>
            <p:cNvSpPr/>
            <p:nvPr/>
          </p:nvSpPr>
          <p:spPr>
            <a:xfrm>
              <a:off x="893596" y="392367"/>
              <a:ext cx="1238249" cy="338667"/>
            </a:xfrm>
            <a:prstGeom prst="wedgeRoundRectCallout">
              <a:avLst>
                <a:gd name="adj1" fmla="val 35790"/>
                <a:gd name="adj2" fmla="val 93231"/>
                <a:gd name="adj3" fmla="val 16667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 показателей</a:t>
              </a:r>
            </a:p>
          </p:txBody>
        </p:sp>
        <p:sp>
          <p:nvSpPr>
            <p:cNvPr id="29" name="Скругленная прямоугольная выноска 28"/>
            <p:cNvSpPr/>
            <p:nvPr/>
          </p:nvSpPr>
          <p:spPr>
            <a:xfrm>
              <a:off x="-174029" y="1777131"/>
              <a:ext cx="1200149" cy="338667"/>
            </a:xfrm>
            <a:prstGeom prst="wedgeRoundRectCallout">
              <a:avLst>
                <a:gd name="adj1" fmla="val 39604"/>
                <a:gd name="adj2" fmla="val 104177"/>
                <a:gd name="adj3" fmla="val 16667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 показателей</a:t>
              </a:r>
            </a:p>
          </p:txBody>
        </p:sp>
        <p:sp>
          <p:nvSpPr>
            <p:cNvPr id="31" name="Скругленная прямоугольная выноска 30"/>
            <p:cNvSpPr/>
            <p:nvPr/>
          </p:nvSpPr>
          <p:spPr>
            <a:xfrm>
              <a:off x="4604874" y="334232"/>
              <a:ext cx="1062566" cy="338667"/>
            </a:xfrm>
            <a:prstGeom prst="wedgeRoundRectCallout">
              <a:avLst>
                <a:gd name="adj1" fmla="val -37414"/>
                <a:gd name="adj2" fmla="val 94396"/>
                <a:gd name="adj3" fmla="val 16667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показателя</a:t>
              </a:r>
            </a:p>
          </p:txBody>
        </p:sp>
        <p:sp>
          <p:nvSpPr>
            <p:cNvPr id="32" name="Скругленная прямоугольная выноска 31"/>
            <p:cNvSpPr/>
            <p:nvPr/>
          </p:nvSpPr>
          <p:spPr>
            <a:xfrm>
              <a:off x="5667439" y="1256361"/>
              <a:ext cx="1060451" cy="507999"/>
            </a:xfrm>
            <a:prstGeom prst="wedgeRoundRectCallout">
              <a:avLst>
                <a:gd name="adj1" fmla="val -46154"/>
                <a:gd name="adj2" fmla="val 90747"/>
                <a:gd name="adj3" fmla="val 16667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показатель</a:t>
              </a:r>
              <a:b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 метрик</a:t>
              </a:r>
            </a:p>
          </p:txBody>
        </p:sp>
        <p:sp>
          <p:nvSpPr>
            <p:cNvPr id="33" name="Скругленная прямоугольная выноска 32"/>
            <p:cNvSpPr/>
            <p:nvPr/>
          </p:nvSpPr>
          <p:spPr>
            <a:xfrm>
              <a:off x="5866869" y="2943999"/>
              <a:ext cx="1035051" cy="300568"/>
            </a:xfrm>
            <a:prstGeom prst="wedgeRoundRectCallout">
              <a:avLst>
                <a:gd name="adj1" fmla="val -50735"/>
                <a:gd name="adj2" fmla="val -114616"/>
                <a:gd name="adj3" fmla="val 16667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показателя</a:t>
              </a:r>
            </a:p>
          </p:txBody>
        </p:sp>
        <p:sp>
          <p:nvSpPr>
            <p:cNvPr id="34" name="Скругленная прямоугольная выноска 33"/>
            <p:cNvSpPr/>
            <p:nvPr/>
          </p:nvSpPr>
          <p:spPr>
            <a:xfrm>
              <a:off x="5415619" y="4464031"/>
              <a:ext cx="1210734" cy="529167"/>
            </a:xfrm>
            <a:prstGeom prst="wedgeRoundRectCallout">
              <a:avLst>
                <a:gd name="adj1" fmla="val -42030"/>
                <a:gd name="adj2" fmla="val -98799"/>
                <a:gd name="adj3" fmla="val 16667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показателей</a:t>
              </a:r>
              <a:b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133 метрики</a:t>
              </a:r>
            </a:p>
          </p:txBody>
        </p:sp>
        <p:sp>
          <p:nvSpPr>
            <p:cNvPr id="35" name="Скругленная прямоугольная выноска 34"/>
            <p:cNvSpPr/>
            <p:nvPr/>
          </p:nvSpPr>
          <p:spPr>
            <a:xfrm>
              <a:off x="3954163" y="5496058"/>
              <a:ext cx="1248834" cy="300568"/>
            </a:xfrm>
            <a:prstGeom prst="wedgeRoundRectCallout">
              <a:avLst>
                <a:gd name="adj1" fmla="val -38179"/>
                <a:gd name="adj2" fmla="val -113304"/>
                <a:gd name="adj3" fmla="val 16667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показателей</a:t>
              </a:r>
            </a:p>
          </p:txBody>
        </p:sp>
        <p:sp>
          <p:nvSpPr>
            <p:cNvPr id="36" name="Скругленная прямоугольная выноска 35"/>
            <p:cNvSpPr/>
            <p:nvPr/>
          </p:nvSpPr>
          <p:spPr>
            <a:xfrm>
              <a:off x="1418166" y="5427133"/>
              <a:ext cx="1210733" cy="300568"/>
            </a:xfrm>
            <a:prstGeom prst="wedgeRoundRectCallout">
              <a:avLst>
                <a:gd name="adj1" fmla="val 36096"/>
                <a:gd name="adj2" fmla="val -107136"/>
                <a:gd name="adj3" fmla="val 16667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показателей</a:t>
              </a:r>
            </a:p>
          </p:txBody>
        </p:sp>
        <p:sp>
          <p:nvSpPr>
            <p:cNvPr id="37" name="Скругленная прямоугольная выноска 36"/>
            <p:cNvSpPr/>
            <p:nvPr/>
          </p:nvSpPr>
          <p:spPr>
            <a:xfrm>
              <a:off x="31750" y="4298949"/>
              <a:ext cx="1193799" cy="300568"/>
            </a:xfrm>
            <a:prstGeom prst="wedgeRoundRectCallout">
              <a:avLst>
                <a:gd name="adj1" fmla="val 43751"/>
                <a:gd name="adj2" fmla="val -104053"/>
                <a:gd name="adj3" fmla="val 16667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показателя</a:t>
              </a: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Масштаб третьего сектора экономики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51" y="1038225"/>
            <a:ext cx="9767442" cy="5618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900" dirty="0">
              <a:latin typeface="Open Sans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r>
              <a:rPr lang="ru-RU" dirty="0">
                <a:latin typeface="Open Sans"/>
                <a:ea typeface="Calibri" panose="020F0502020204030204" pitchFamily="34" charset="0"/>
              </a:rPr>
              <a:t>В региональном рейтинге третьего сектора (Регион-НКО) преобладают </a:t>
            </a:r>
            <a:r>
              <a:rPr lang="ru-RU" b="1" i="1" dirty="0">
                <a:latin typeface="Open Sans"/>
                <a:ea typeface="Calibri" panose="020F0502020204030204" pitchFamily="34" charset="0"/>
              </a:rPr>
              <a:t>удельные показатели</a:t>
            </a:r>
            <a:r>
              <a:rPr lang="ru-RU" dirty="0">
                <a:latin typeface="Open Sans"/>
                <a:ea typeface="Calibri" panose="020F0502020204030204" pitchFamily="34" charset="0"/>
              </a:rPr>
              <a:t>, сводящие к минимуму эффект влияния масштаба региона  - регионы, по существу, сравниваются в соответствии с </a:t>
            </a:r>
            <a:r>
              <a:rPr lang="ru-RU" b="1" i="1" dirty="0">
                <a:latin typeface="Open Sans"/>
                <a:ea typeface="Calibri" panose="020F0502020204030204" pitchFamily="34" charset="0"/>
              </a:rPr>
              <a:t>эффективностью третьего сектора</a:t>
            </a:r>
            <a:r>
              <a:rPr lang="ru-RU" dirty="0">
                <a:latin typeface="Open Sans"/>
                <a:ea typeface="Calibri" panose="020F0502020204030204" pitchFamily="34" charset="0"/>
              </a:rPr>
              <a:t>, степенью его влияния на жизнь региона.</a:t>
            </a: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dirty="0">
              <a:latin typeface="Open Sans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r>
              <a:rPr lang="ru-RU" dirty="0">
                <a:latin typeface="Open Sans"/>
                <a:ea typeface="Calibri" panose="020F0502020204030204" pitchFamily="34" charset="0"/>
              </a:rPr>
              <a:t>Тем не менее важно понимать </a:t>
            </a:r>
            <a:r>
              <a:rPr lang="ru-RU" b="1" i="1" dirty="0">
                <a:latin typeface="Open Sans"/>
                <a:ea typeface="Calibri" panose="020F0502020204030204" pitchFamily="34" charset="0"/>
              </a:rPr>
              <a:t>масштабы третьего сектора</a:t>
            </a:r>
            <a:r>
              <a:rPr lang="ru-RU" dirty="0">
                <a:latin typeface="Open Sans"/>
                <a:ea typeface="Calibri" panose="020F0502020204030204" pitchFamily="34" charset="0"/>
              </a:rPr>
              <a:t>, его влияние на жизнь страны в целом. Поэтому одновременно с анализом удельных показателей, отнесенных к размерам региона, для более полной оценки вклада третьего сектора экономики в масштабе всей страны, был составлен список регионов по той же методике, но с использованием не удельных, а </a:t>
            </a:r>
            <a:r>
              <a:rPr lang="ru-RU" b="1" i="1" dirty="0">
                <a:latin typeface="Open Sans"/>
                <a:ea typeface="Calibri" panose="020F0502020204030204" pitchFamily="34" charset="0"/>
              </a:rPr>
              <a:t>абсолютных величин тех же показателей </a:t>
            </a:r>
            <a:r>
              <a:rPr lang="ru-RU" dirty="0">
                <a:latin typeface="Open Sans"/>
                <a:ea typeface="Calibri" panose="020F0502020204030204" pitchFamily="34" charset="0"/>
              </a:rPr>
              <a:t>(не число НКО на тысячу жителей, а просто количество НКО, не выручка, отнесенная к ВРП, а просто выручка и т.д.). </a:t>
            </a: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dirty="0">
              <a:latin typeface="Open Sans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r>
              <a:rPr lang="ru-RU" dirty="0">
                <a:latin typeface="Open Sans"/>
                <a:ea typeface="Calibri" panose="020F0502020204030204" pitchFamily="34" charset="0"/>
              </a:rPr>
              <a:t>Это позволило составить </a:t>
            </a:r>
            <a:r>
              <a:rPr lang="ru-RU" b="1" i="1" dirty="0">
                <a:latin typeface="Open Sans"/>
                <a:ea typeface="Calibri" panose="020F0502020204030204" pitchFamily="34" charset="0"/>
              </a:rPr>
              <a:t>двухмерную карту</a:t>
            </a:r>
            <a:r>
              <a:rPr lang="ru-RU" dirty="0">
                <a:latin typeface="Open Sans"/>
                <a:ea typeface="Calibri" panose="020F0502020204030204" pitchFamily="34" charset="0"/>
              </a:rPr>
              <a:t>, на которой каждый из регионов позиционируется в двух осях: одна отражает относительный уровень и качество развития некоммерческого сектора в регионе безотносительно к его размеру, а вторая – абсолютный вклад некоммерческого сектора региона в экономику страны (его масштаб).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7" name="Parallelogram 30">
            <a:extLst>
              <a:ext uri="{FF2B5EF4-FFF2-40B4-BE49-F238E27FC236}">
                <a16:creationId xmlns:a16="http://schemas.microsoft.com/office/drawing/2014/main" id="{A7C09DFC-5B11-41A9-83CC-FC4DCD4B7E6F}"/>
              </a:ext>
            </a:extLst>
          </p:cNvPr>
          <p:cNvSpPr/>
          <p:nvPr/>
        </p:nvSpPr>
        <p:spPr>
          <a:xfrm flipH="1">
            <a:off x="400051" y="495423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</p:spTree>
    <p:extLst>
      <p:ext uri="{BB962C8B-B14F-4D97-AF65-F5344CB8AC3E}">
        <p14:creationId xmlns:p14="http://schemas.microsoft.com/office/powerpoint/2010/main" val="155375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Масштаб третьего сектора экономики</a:t>
            </a:r>
            <a:endParaRPr lang="ru-RU" sz="3158" b="1" kern="0" dirty="0">
              <a:latin typeface="Open San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sp>
        <p:nvSpPr>
          <p:cNvPr id="7" name="Parallelogram 30">
            <a:extLst>
              <a:ext uri="{FF2B5EF4-FFF2-40B4-BE49-F238E27FC236}">
                <a16:creationId xmlns:a16="http://schemas.microsoft.com/office/drawing/2014/main" id="{A7C09DFC-5B11-41A9-83CC-FC4DCD4B7E6F}"/>
              </a:ext>
            </a:extLst>
          </p:cNvPr>
          <p:cNvSpPr/>
          <p:nvPr/>
        </p:nvSpPr>
        <p:spPr>
          <a:xfrm flipH="1">
            <a:off x="400051" y="495423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5568" y="869061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2200" b="1" i="1" dirty="0"/>
              <a:t>ТОП-</a:t>
            </a:r>
            <a:r>
              <a:rPr lang="en-US" sz="2200" b="1" i="1" dirty="0"/>
              <a:t>30</a:t>
            </a:r>
            <a:r>
              <a:rPr lang="ru-RU" sz="2200" b="1" i="1" dirty="0"/>
              <a:t> лидеров по абсолютным значениям</a:t>
            </a:r>
            <a:endParaRPr lang="ru-RU" sz="2200" b="1" i="1" kern="0" dirty="0">
              <a:latin typeface="Open Sa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1571625"/>
            <a:ext cx="4695825" cy="3733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00" y="3025338"/>
            <a:ext cx="46958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1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27100" y="399194"/>
            <a:ext cx="9525000" cy="482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0" i="0">
                <a:solidFill>
                  <a:srgbClr val="CA2935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ru-RU" sz="3158" b="1" dirty="0"/>
              <a:t>Рейтинг</a:t>
            </a:r>
            <a:r>
              <a:rPr lang="en-US" sz="3158" b="1" dirty="0"/>
              <a:t>: </a:t>
            </a:r>
            <a:r>
              <a:rPr lang="ru-RU" sz="3158" b="1" dirty="0"/>
              <a:t>тенденции и отклонения</a:t>
            </a:r>
            <a:endParaRPr lang="ru-RU" sz="3158" b="1" kern="0" dirty="0">
              <a:latin typeface="Open Sans"/>
            </a:endParaRPr>
          </a:p>
        </p:txBody>
      </p:sp>
      <p:sp>
        <p:nvSpPr>
          <p:cNvPr id="11" name="Chord 14">
            <a:extLst>
              <a:ext uri="{FF2B5EF4-FFF2-40B4-BE49-F238E27FC236}">
                <a16:creationId xmlns:a16="http://schemas.microsoft.com/office/drawing/2014/main" id="{8564024D-02E4-48D9-B248-81B0069FC65D}"/>
              </a:ext>
            </a:extLst>
          </p:cNvPr>
          <p:cNvSpPr/>
          <p:nvPr/>
        </p:nvSpPr>
        <p:spPr>
          <a:xfrm>
            <a:off x="436054" y="446753"/>
            <a:ext cx="307057" cy="38748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79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9914418" y="7219908"/>
            <a:ext cx="506150" cy="1802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t="1764" b="4176"/>
          <a:stretch/>
        </p:blipFill>
        <p:spPr>
          <a:xfrm>
            <a:off x="469900" y="871512"/>
            <a:ext cx="9677400" cy="62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65A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4544</TotalTime>
  <Words>1762</Words>
  <Application>Microsoft Office PowerPoint</Application>
  <PresentationFormat>Произвольный</PresentationFormat>
  <Paragraphs>253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Open Sans</vt:lpstr>
      <vt:lpstr>Open Sans Light</vt:lpstr>
      <vt:lpstr>Symbol</vt:lpstr>
      <vt:lpstr>Office Theme</vt:lpstr>
      <vt:lpstr>РЕГИОНАЛЬНЫЙ РЕЙТИНГ ТРЕТЬЕГО СЕКТОРА – «РЕГИОН-НКО»</vt:lpstr>
      <vt:lpstr>Участники и предмет оценки</vt:lpstr>
      <vt:lpstr>Целевая аудитория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ОБЩЕСТВЕННОЙ ПАЛАТЫ РФ</dc:title>
  <dc:creator>Добрыдин Дмитрий Владимирович</dc:creator>
  <cp:lastModifiedBy>Федор Барков</cp:lastModifiedBy>
  <cp:revision>51</cp:revision>
  <dcterms:created xsi:type="dcterms:W3CDTF">2018-09-28T07:12:06Z</dcterms:created>
  <dcterms:modified xsi:type="dcterms:W3CDTF">2020-11-01T23:41:36Z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2018-09-28T00:00:00Z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2018-09-28T00:00:00Z</vt:filetime>
  </property>
</Properties>
</file>