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0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1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0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5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97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8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48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6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2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7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9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7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8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ostbk.com/upload/iblock/50b/50bea2ac3ab93adbca59c594b4d2459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6154713" cy="361297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/>
            </a:r>
            <a:br>
              <a:rPr lang="en-US" sz="4800" b="1" dirty="0"/>
            </a:br>
            <a:r>
              <a:rPr lang="ru-RU" sz="4800" b="1" dirty="0"/>
              <a:t>Правила охраны труда при работе в замкнутых и ограниченных пространствах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         </a:t>
            </a:r>
            <a:r>
              <a:rPr lang="ru-RU" dirty="0"/>
              <a:t>Резервуары              Емкости</a:t>
            </a:r>
          </a:p>
        </p:txBody>
      </p:sp>
      <p:pic>
        <p:nvPicPr>
          <p:cNvPr id="4" name="Содержимое 3" descr="Работа в ограниченных и замкнутых пространствах - правила, обучение, докумен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26"/>
            <a:ext cx="3986298" cy="44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бота в ограниченных и замкнутых пространствах - правила, обучение, документ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642926"/>
            <a:ext cx="4608512" cy="442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29200"/>
            <a:ext cx="8281958" cy="1099604"/>
          </a:xfrm>
        </p:spPr>
        <p:txBody>
          <a:bodyPr>
            <a:normAutofit/>
          </a:bodyPr>
          <a:lstStyle/>
          <a:p>
            <a:r>
              <a:rPr lang="en-US" dirty="0"/>
              <a:t>    </a:t>
            </a:r>
            <a:r>
              <a:rPr lang="ru-RU" dirty="0"/>
              <a:t>Цистерны, </a:t>
            </a:r>
            <a:r>
              <a:rPr lang="en-US" dirty="0"/>
              <a:t>                      </a:t>
            </a:r>
            <a:r>
              <a:rPr lang="ru-RU" dirty="0"/>
              <a:t>Фильтры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автоцистерны</a:t>
            </a:r>
          </a:p>
        </p:txBody>
      </p:sp>
      <p:pic>
        <p:nvPicPr>
          <p:cNvPr id="4" name="Содержимое 3" descr="Работа в ограниченных и замкнутых пространствах - правила, обучение, докумен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570" y="620688"/>
            <a:ext cx="449745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бота в ограниченных и замкнутых пространствах - правила, обучение, документ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886" y="620688"/>
            <a:ext cx="41445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бота в ограниченных и замкнутых пространствах - правила, обучение, документ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610" y="644931"/>
            <a:ext cx="408619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Колодцы Коллекторы сточных вод</a:t>
            </a:r>
          </a:p>
        </p:txBody>
      </p:sp>
      <p:pic>
        <p:nvPicPr>
          <p:cNvPr id="4" name="Содержимое 3" descr="Работа в ограниченных и замкнутых пространствах - правила, обучение, документы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5306" y="666474"/>
            <a:ext cx="4048131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00570"/>
            <a:ext cx="8229600" cy="1143000"/>
          </a:xfrm>
        </p:spPr>
        <p:txBody>
          <a:bodyPr/>
          <a:lstStyle/>
          <a:p>
            <a:r>
              <a:rPr lang="ru-RU" dirty="0"/>
              <a:t>Закрытые пространства</a:t>
            </a:r>
          </a:p>
        </p:txBody>
      </p:sp>
      <p:pic>
        <p:nvPicPr>
          <p:cNvPr id="4" name="Содержимое 3" descr="C:\Users\Островских\Desktop\Закрытые-помещения-ОПЗ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620688"/>
            <a:ext cx="3848921" cy="387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стровских\Desktop\Пространства-под-крышей-или-полом-ОПЗ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732" y="620688"/>
            <a:ext cx="39917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Барабаны Охлаждающие камеры с естественной и искусственной тягой</a:t>
            </a:r>
          </a:p>
        </p:txBody>
      </p:sp>
      <p:pic>
        <p:nvPicPr>
          <p:cNvPr id="4" name="Содержимое 3" descr="Работа в ограниченных и замкнутых пространствах - правила, обучение, докумен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620688"/>
            <a:ext cx="4104456" cy="409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бота в ограниченных и замкнутых пространствах - правила, обучение, документ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5446" y="620688"/>
            <a:ext cx="3961010" cy="409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071048" cy="23915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Объекты ОЗП, вошедшие в Перечень и не являющиеся территориально обособленными (вне огороженной территории организации), должны быть обозначены знаком "ОЗП" (рекомендуемый образец предусмотрен приложением к Правилам). В территориально обособленные ОЗП должен быть ограничен несанкционированный доступ.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33EF1A-2BDF-4AE7-89F2-AC8C8646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052568"/>
            <a:ext cx="3286029" cy="25056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29E5F5-34B7-4C4C-9B5A-D0A9BC36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88" y="3052568"/>
            <a:ext cx="2645893" cy="26824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BC4FC4-9852-4CAE-913E-867CADEB8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62664"/>
            <a:ext cx="9144000" cy="5980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>
                <a:solidFill>
                  <a:schemeClr val="bg1"/>
                </a:solidFill>
              </a:rPr>
              <a:t>                      </a:t>
            </a:r>
            <a:r>
              <a:rPr lang="ru-RU" sz="6400" b="1" dirty="0">
                <a:solidFill>
                  <a:schemeClr val="tx1"/>
                </a:solidFill>
              </a:rPr>
              <a:t>Обязанности работодателей по новым ПОТ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bg1"/>
                </a:solidFill>
              </a:rPr>
              <a:t>Правила работы в замкнутых пространствах 2021 года ввели новые требования и к работодателям. Теперь организации на территории России, относящиеся к ОЗП, обязаны:</a:t>
            </a:r>
          </a:p>
          <a:p>
            <a:pPr lvl="0"/>
            <a:r>
              <a:rPr lang="ru-RU" sz="4800" b="1" dirty="0">
                <a:solidFill>
                  <a:schemeClr val="bg1"/>
                </a:solidFill>
              </a:rPr>
              <a:t>Выявлять перед началом работы в ОЗП: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шум и вибрацию;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недостаток кислорода;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биологическую опасность;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скорость движения воздуха;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тяжесть трудового процесса;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возможность </a:t>
            </a:r>
            <a:r>
              <a:rPr lang="ru-RU" sz="4800" b="1" dirty="0" err="1">
                <a:solidFill>
                  <a:schemeClr val="bg1"/>
                </a:solidFill>
              </a:rPr>
              <a:t>травматизации</a:t>
            </a:r>
            <a:r>
              <a:rPr lang="ru-RU" sz="4800" b="1" dirty="0">
                <a:solidFill>
                  <a:schemeClr val="bg1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недостаточную освещенность;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повышенную влажность воздуха;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повышенную загрязненность воздуха;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применение аэрозолей </a:t>
            </a:r>
            <a:r>
              <a:rPr lang="ru-RU" sz="4800" b="1" dirty="0" err="1">
                <a:solidFill>
                  <a:schemeClr val="bg1"/>
                </a:solidFill>
              </a:rPr>
              <a:t>фиброгенного</a:t>
            </a:r>
            <a:r>
              <a:rPr lang="ru-RU" sz="4800" b="1" dirty="0">
                <a:solidFill>
                  <a:schemeClr val="bg1"/>
                </a:solidFill>
              </a:rPr>
              <a:t> действия;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загрязненность воздуха токсичными и взрывоопасными газами;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chemeClr val="bg1"/>
                </a:solidFill>
              </a:rPr>
              <a:t>перепад температур или вредные температурные ограничения.</a:t>
            </a:r>
          </a:p>
          <a:p>
            <a:endParaRPr lang="ru-RU" sz="4300" b="1" dirty="0">
              <a:solidFill>
                <a:schemeClr val="bg1"/>
              </a:solidFill>
            </a:endParaRPr>
          </a:p>
          <a:p>
            <a:pPr lvl="0"/>
            <a:r>
              <a:rPr lang="ru-RU" sz="4800" b="1" dirty="0">
                <a:solidFill>
                  <a:schemeClr val="bg1"/>
                </a:solidFill>
              </a:rPr>
              <a:t>Доработать инструкции — документацию и положения о системе управления охраной труда.</a:t>
            </a:r>
          </a:p>
          <a:p>
            <a:pPr lvl="0"/>
            <a:r>
              <a:rPr lang="ru-RU" sz="4800" b="1" dirty="0">
                <a:solidFill>
                  <a:schemeClr val="bg1"/>
                </a:solidFill>
              </a:rPr>
              <a:t>Провести оснащение ОЗП.</a:t>
            </a:r>
          </a:p>
          <a:p>
            <a:pPr lvl="0"/>
            <a:r>
              <a:rPr lang="ru-RU" sz="4800" b="1" dirty="0">
                <a:solidFill>
                  <a:schemeClr val="bg1"/>
                </a:solidFill>
              </a:rPr>
              <a:t>Проработать новую технологическую документацию по выполнению деятельности в ОЗП.</a:t>
            </a:r>
          </a:p>
          <a:p>
            <a:pPr lvl="0"/>
            <a:r>
              <a:rPr lang="ru-RU" sz="4800" b="1" dirty="0">
                <a:solidFill>
                  <a:schemeClr val="bg1"/>
                </a:solidFill>
              </a:rPr>
              <a:t>Провести обучение сотрудников.</a:t>
            </a:r>
          </a:p>
          <a:p>
            <a:pPr lvl="0"/>
            <a:r>
              <a:rPr lang="ru-RU" sz="4800" b="1" dirty="0">
                <a:solidFill>
                  <a:schemeClr val="bg1"/>
                </a:solidFill>
              </a:rPr>
              <a:t>Создать план мероприятий при аварии на производстве.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</a:rPr>
              <a:t>С 01.03.202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bg1"/>
                </a:solidFill>
              </a:rPr>
              <a:t> Минтруд России ввел </a:t>
            </a:r>
            <a:r>
              <a:rPr lang="ru-RU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приказом №902н</a:t>
            </a:r>
            <a:r>
              <a:rPr lang="ru-RU" b="1" dirty="0">
                <a:solidFill>
                  <a:schemeClr val="bg1"/>
                </a:solidFill>
              </a:rPr>
              <a:t> от 15 декабря 2020 года новые правила по охране труда в замкнутых пространствах. Требования Правил обязательны для исполнения работодателями - юридическими лицами независимо от их организационно-правовых форм и физическими лицами (за исключением работодателей - физических лиц, не являющихся индивидуальными предпринимателями) при организации и осуществлении ими работ в ОЗП.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Для кого новые ПОТ не обязательны к исполнению?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     Правила не распространяются на организацию и проведение работ на опасных производственных объектах, требования к выполнению которых установлены федеральными нормами и правилами в области промышленной безопасности.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Работы относятся к работам в ОЗП: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проводятся на пространственно замкнутом (ограниченном) объекте, не предназначенном для постоянного пребывания в нем работников.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Размер этого объекта должен быть достаточным для того, чтобы там полностью поместился работник или работники для выполнения в нем работ, но при этом вход(</a:t>
            </a:r>
            <a:r>
              <a:rPr lang="ru-RU" sz="2200" b="1" dirty="0" err="1">
                <a:solidFill>
                  <a:schemeClr val="bg1"/>
                </a:solidFill>
              </a:rPr>
              <a:t>ы</a:t>
            </a:r>
            <a:r>
              <a:rPr lang="ru-RU" sz="2200" b="1" dirty="0">
                <a:solidFill>
                  <a:schemeClr val="bg1"/>
                </a:solidFill>
              </a:rPr>
              <a:t>) в объект или выход(</a:t>
            </a:r>
            <a:r>
              <a:rPr lang="ru-RU" sz="2200" b="1" dirty="0" err="1">
                <a:solidFill>
                  <a:schemeClr val="bg1"/>
                </a:solidFill>
              </a:rPr>
              <a:t>ы</a:t>
            </a:r>
            <a:r>
              <a:rPr lang="ru-RU" sz="2200" b="1" dirty="0">
                <a:solidFill>
                  <a:schemeClr val="bg1"/>
                </a:solidFill>
              </a:rPr>
              <a:t>) из объекта являются такими, что затруднен быстрый проход через них работников.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 Параметры воздухообмена недостаточны для поддержания их дыхания.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dirty="0">
                <a:solidFill>
                  <a:schemeClr val="bg1"/>
                </a:solidFill>
              </a:rPr>
              <a:t>Работники, допускаемые к работам в ОЗП, делятся на 3 группы по безопасности работ в ОЗП.</a:t>
            </a:r>
          </a:p>
          <a:p>
            <a:pPr lvl="0">
              <a:buNone/>
            </a:pPr>
            <a:r>
              <a:rPr lang="ru-RU" b="1" dirty="0">
                <a:solidFill>
                  <a:schemeClr val="tx1"/>
                </a:solidFill>
              </a:rPr>
              <a:t>К группе 1 относятся работники</a:t>
            </a:r>
            <a:r>
              <a:rPr lang="ru-RU" b="1" dirty="0">
                <a:solidFill>
                  <a:schemeClr val="bg1"/>
                </a:solidFill>
              </a:rPr>
              <a:t>, допускаемые к непосредственному выполнению работ в ОЗП в составе бригады или под непосредственным контролем работника, назначенного приказом работодателя, с учетом специфики конкретных объектов ОЗП: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1)знающие риски, рабочие процедуры, план производства работ и прочие необходимые организационно-технические документы;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2) умеющие проводить самоспасение и под руководством работников 2-й группы проводить работы по спасению и эвакуации других работников;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3) умеющие пользоваться средствами коллективной и индивидуальной защиты;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4) умеющие поддерживать связь с наблюдающим (работник, находящейся снаружи ОЗП, осуществляющий контроль за работниками, работающими в ОЗП).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200" b="1" dirty="0">
                <a:solidFill>
                  <a:schemeClr val="tx1"/>
                </a:solidFill>
              </a:rPr>
              <a:t>К группе 2 относятся работники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1) ответственные исполнители (производители) работ в ОЗП;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2) наблюдающие;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3) работники, в функции которых входит оценка параметров среды ОЗП, в том числе загазованности;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4) работники, руководящие спасением и эвакуацией, а также сами квалифицированно выполняющие эвакуацию и спасение(далее – работники, в функции которых входит спасение);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1"/>
                </a:solidFill>
              </a:rPr>
              <a:t>5) мастера, бригадиры, осматривающие место проведения работ, обеспечивающие подготовку к работе, умеющие определить опасности перед началом работ; работники, обеспечивающие безопасность работ в ОЗП во время их выполнения.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К группе 3 относятся работники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bg1"/>
                </a:solidFill>
              </a:rPr>
              <a:t>1) работники, назначаемые работодателем ответственными за организацию и безопасное проведение работ в ОЗП;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bg1"/>
                </a:solidFill>
              </a:rPr>
              <a:t>2) должностные лица, имеющие право выдавать наряд-допуск;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bg1"/>
                </a:solidFill>
              </a:rPr>
              <a:t>3) ответственные руководители работ,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bg1"/>
                </a:solidFill>
              </a:rPr>
              <a:t>4)члены экзаменационной комиссии по проверке знаний, умений и навыков безопасных методов и приемов выполнения работ в ОЗП.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Работодатель с учетом специфики своей деятельности до начала выполнения работ в ОЗП должен утвердить перечень объектов, относящихся к ОЗП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Перечень включаются следующие объекты: </a:t>
            </a:r>
            <a:r>
              <a:rPr lang="ru-RU" b="1" dirty="0">
                <a:solidFill>
                  <a:schemeClr val="bg1"/>
                </a:solidFill>
              </a:rPr>
              <a:t>трубопроводы, резервуары, емкости, кессон-баки (мягкие топливные баки - идентичные </a:t>
            </a:r>
            <a:r>
              <a:rPr lang="ru-RU" b="1" dirty="0" err="1">
                <a:solidFill>
                  <a:schemeClr val="bg1"/>
                </a:solidFill>
              </a:rPr>
              <a:t>кессон-бакам</a:t>
            </a:r>
            <a:r>
              <a:rPr lang="ru-RU" b="1" dirty="0">
                <a:solidFill>
                  <a:schemeClr val="bg1"/>
                </a:solidFill>
              </a:rPr>
              <a:t>), цистерны, автоцистерны, бетономешалки, грузовые контейнеры, сепараторы, реакторы, охлаждающие камеры с естественной и искусственной тягой, барабаны, фильтры, силосные ямы, колонны, тоннели, колодцы (в том числе смотровые), водостоки, коллекторы сточных вод, отстойники, амбары, дымовые каналы, факельные трубы, печи, отсеки и резервуары судов (в том числе помещений, элементов оборудования), пустые пространства между модульными блоками и внутри опор береговых сооружений, а также пространство над плавающей крышей резервуара, резервуары с открытой крышкой, закрытые помещения, пространства под крышей или полом, буронабивные сваи, конструкции, которые становятся замкнутыми пространствами в процессе производства.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429684" cy="1143000"/>
          </a:xfrm>
        </p:spPr>
        <p:txBody>
          <a:bodyPr/>
          <a:lstStyle/>
          <a:p>
            <a:pPr algn="l"/>
            <a:r>
              <a:rPr lang="ru-RU" dirty="0"/>
              <a:t>Трубопроводы          Сепараторы</a:t>
            </a:r>
          </a:p>
        </p:txBody>
      </p:sp>
      <p:pic>
        <p:nvPicPr>
          <p:cNvPr id="4" name="Содержимое 3" descr="Работа в ограниченных и замкнутых пространствах - правила, обучение, докумен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249725" cy="422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бота в ограниченных и замкнутых пространствах - правила, обучение, документ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321" y="500042"/>
            <a:ext cx="4108521" cy="422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541</TotalTime>
  <Words>711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 Правила охраны труда при работе в замкнутых и ограниченных пространствах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Трубопроводы          Сепараторы</vt:lpstr>
      <vt:lpstr>         Резервуары              Емкости</vt:lpstr>
      <vt:lpstr>    Цистерны,                       Фильтры автоцистерны</vt:lpstr>
      <vt:lpstr>Колодцы Коллекторы сточных вод</vt:lpstr>
      <vt:lpstr>Закрытые пространства</vt:lpstr>
      <vt:lpstr>Барабаны Охлаждающие камеры с естественной и искусственной тягой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охраны труда при работе в замкнутых и ограниченных пространствах</dc:title>
  <dc:creator>Островских</dc:creator>
  <cp:lastModifiedBy>Дамашева Светлана Геннадьевн</cp:lastModifiedBy>
  <cp:revision>13</cp:revision>
  <dcterms:created xsi:type="dcterms:W3CDTF">2021-08-03T05:07:22Z</dcterms:created>
  <dcterms:modified xsi:type="dcterms:W3CDTF">2023-06-23T10:52:25Z</dcterms:modified>
</cp:coreProperties>
</file>